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65" r:id="rId8"/>
    <p:sldId id="271" r:id="rId9"/>
    <p:sldId id="272" r:id="rId10"/>
    <p:sldId id="268" r:id="rId11"/>
    <p:sldId id="270" r:id="rId12"/>
    <p:sldId id="269" r:id="rId13"/>
    <p:sldId id="266" r:id="rId14"/>
    <p:sldId id="261" r:id="rId15"/>
    <p:sldId id="26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F958-75F7-4793-8FC0-619771656FBE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981-C4D2-40B2-BBA8-4858EB532A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F958-75F7-4793-8FC0-619771656FBE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981-C4D2-40B2-BBA8-4858EB532A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F958-75F7-4793-8FC0-619771656FBE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981-C4D2-40B2-BBA8-4858EB532A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F958-75F7-4793-8FC0-619771656FBE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981-C4D2-40B2-BBA8-4858EB532A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F958-75F7-4793-8FC0-619771656FBE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981-C4D2-40B2-BBA8-4858EB532A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F958-75F7-4793-8FC0-619771656FBE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981-C4D2-40B2-BBA8-4858EB532A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F958-75F7-4793-8FC0-619771656FBE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981-C4D2-40B2-BBA8-4858EB532A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F958-75F7-4793-8FC0-619771656FBE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981-C4D2-40B2-BBA8-4858EB532A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F958-75F7-4793-8FC0-619771656FBE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981-C4D2-40B2-BBA8-4858EB532A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F958-75F7-4793-8FC0-619771656FBE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981-C4D2-40B2-BBA8-4858EB532A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F958-75F7-4793-8FC0-619771656FBE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981-C4D2-40B2-BBA8-4858EB532A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F958-75F7-4793-8FC0-619771656FBE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8981-C4D2-40B2-BBA8-4858EB532AC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nl/url?sa=i&amp;rct=j&amp;q=&amp;esrc=s&amp;frm=1&amp;source=images&amp;cd=&amp;cad=rja&amp;uact=8&amp;ved=0CAcQjRw&amp;url=http://spartacus-educational.com/NORfeudal.htm&amp;ei=Cc1kVLbyBsPiapn5gtAB&amp;bvm=bv.79189006,d.d2s&amp;psig=AFQjCNGdTXAZHd3m9Ogej0PN5oNFf-juYA&amp;ust=141597845035797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nsiderwild.altervista.org/blog/the-feudal-systemcan-you-remember-what-it-is/feuda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iddeleeuwigheden.nl/De_hoge_middeleeuwen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Paragraaf 3.3</a:t>
            </a:r>
            <a:br>
              <a:rPr lang="nl-NL" dirty="0" smtClean="0"/>
            </a:br>
            <a:r>
              <a:rPr lang="nl-NL" dirty="0" smtClean="0"/>
              <a:t>Het feodale stelsel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Kenmerkend aspect: </a:t>
            </a:r>
          </a:p>
          <a:p>
            <a:r>
              <a:rPr lang="nl-NL" dirty="0" smtClean="0"/>
              <a:t>Het </a:t>
            </a:r>
            <a:r>
              <a:rPr lang="nl-NL" dirty="0" smtClean="0"/>
              <a:t>ontstaan van feodale verhoudingen in het bestuur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Zie je de symboliek en de handelingen in deze historische bron? = leenstelsel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4578" name="Picture 2" descr="https://encrypted-tbn0.gstatic.com/images?q=tbn:ANd9GcQ1LwD8EqnJxHjr0PQRDyLcTJas1JwnUN6KTpotbbYmKqwBCvF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736" y="1772816"/>
            <a:ext cx="6768752" cy="4651004"/>
          </a:xfrm>
          <a:prstGeom prst="rect">
            <a:avLst/>
          </a:prstGeom>
          <a:noFill/>
        </p:spPr>
      </p:pic>
      <p:sp>
        <p:nvSpPr>
          <p:cNvPr id="4" name="Ovaal 3"/>
          <p:cNvSpPr/>
          <p:nvPr/>
        </p:nvSpPr>
        <p:spPr>
          <a:xfrm>
            <a:off x="3851920" y="2132856"/>
            <a:ext cx="1152128" cy="230425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5724128" y="1554659"/>
            <a:ext cx="2232248" cy="1730325"/>
          </a:xfrm>
          <a:prstGeom prst="wedgeEllipseCallout">
            <a:avLst>
              <a:gd name="adj1" fmla="val -69133"/>
              <a:gd name="adj2" fmla="val 254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Het trouw zweren tussen leenheer en leenman</a:t>
            </a:r>
            <a:endParaRPr lang="nl-NL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Zie je de symboliek en de handelingen in deze historische bron? = leenstelsel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7650" name="Picture 2" descr="http://www.helles-koepfchen.de/bilder/originale/wissen/lexikon/3329/feudalismus_rolandfealty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644" y="1709493"/>
            <a:ext cx="6120680" cy="4417535"/>
          </a:xfrm>
          <a:prstGeom prst="rect">
            <a:avLst/>
          </a:prstGeom>
          <a:noFill/>
        </p:spPr>
      </p:pic>
      <p:sp>
        <p:nvSpPr>
          <p:cNvPr id="27652" name="AutoShape 4" descr="data:image/jpeg;base64,/9j/4AAQSkZJRgABAQAAAQABAAD/2wCEAAkGBhMRERUUExQWFBUWGR4aGRgYGB8fHhwcIh0cGx4hGBoeGyYfIBwjGx0dHy8gIygpLCwsHB4xNTAqNScrLCkBCQoKDgwOGg8PGi0kHyQ1NS8sNCotLCw0NCwwLCwsLCwsLCwsLCwsLCwvLCwsLCwsLCwsKSwsLCwpLCwsLCwsLP/AABEIAKsA6QMBIgACEQEDEQH/xAAbAAADAQEBAQEAAAAAAAAAAAAEBQYDAgcAAf/EAEwQAAIBAgQCBwUEBAsHAwUAAAECEQMhAAQSMQVBBhMiUWFxgTJCkaGxFCNS0WKSwfAHFRYzQ3KCotLh8SRTY4OTsuKzwtM0VGRzw//EABoBAAMBAQEBAAAAAAAAAAAAAAIDBAUBAAb/xAAyEQABBAAEAggGAwADAAAAAAABAAIDEQQSITETQSJRYXGRodHwBSMyQoHhFFKxFTND/9oADAMBAAIRAxEAPwDGn0jzzAstRYYsLhOVzvHIg40Xjec1drqo29ml+w47zpVShUKATXHaAv2U8PHG1GilQAFUHauTYWjbfHz0s8bPsHn6rTELzzQ1TjGcHuUGHJtFL13bH5Q6T5uJAog84WkP/fGGL5FUMArGrYc5nwGFxoF2gnZe/Ynu/wBMKGJjIvIK7z6ouC7+3+Ls9K66jtdRHiKcDbnOMh0trtYDLxAtpTwG2rBNPhlJidMqUYCDplZG4jvjcWvjallFCajUB1MAqyBcA7ktAANyQeW2C48Z/wDIeJ9UBhI+7yHolv8AKWsTZMqRy7C/4sa0uk9Zp+5yhO86Fj1OvDHMcBp9oCJQ6Rr965I0H3jIZbDlgfLdHKbAdkAsSIZQGgEL9T3HA/yYBqY/M+q9wHnZ3kEGOLVbnqMq3O9Nfzx+pxaq3Z+y5U/8v/zwXmehdFaXWFAYfq47WoQdN4t6+OF9fgeXDEaNo/e5wx8uH5sPifVcEUh2d5L9qNVJvk8qPKn3/wBvHf2ioD/9Flj/AMpv8eMf5PoT2KYYDc9qdz3emBf4mQGTTN57/wBpwQmw9fSfE+q5wpT9w8EbXqkz1mTy42nsMsDnB6zunHLZvtQMpl2GwJFWY5XD92AqXBUMwsAjnIjyucfDgq6hqVrb9psGMRhxoQfE+q4YZSfqHgnD5ltOoZOie+RU+Z14zfNjc5KkI5KXE+fbwtbhFPT7JJnbWTMyLjA9fKIj3pbxIloi21977Y8JsO4UGnxXhDNycPBNRn03XJUjqHfVt8H/AG4JGdIUn7HTF/xV/wD5MIxlqRk6FSO6Z9JY4yRCT2HeOZDkT8Dtg2vw/wDU/k/peMc3WFR1OOsNstpXaQ9b5Q5wKeNNqMZeny/pK/z+83wJlsp1ojtGBPac+Pnj5eEbQ1RfJ2teJ3wvi4Vu7T4r3DmOxCNHSpwZGXpz4Va23/UP0xu3S6pB+4+FWt+04A6toIFeubTPWEDcDmTj962qUI66tbeahvcc7Y8ZcMdcvn+l7hTDmix0oc/0MeVatPqZxi3Setcilbu66tPxnAoypvNWrbuqtj6pwhDtVqSRPtkkWnu7scMmGH2nx/S9w5usImn0vqCOw4Hhman7Zxv/AC5It1dWe8Zhv8OFP8QqAdTVT4hz85xp/J1LE1Kh5+13d9sA6TB9SPhTHqTNenJ1TGZA8MyT9Rj9PTp94zIjl1//AI4CXhA5vUPdNQ259+NqmSZI01anPdjb5Y5xMOTpfj+l7hSgckQP4QXuCKxkiIrwQPG1+/HX8uD/APlf9b/wwBksxUPWBarghqVzpJg9ZIuCI9k+Yw36uv8A/ct8R/8AHjro4TvfiuthlcLACz4tl1BpTsalTlNiig7+U4xqKRSGggG5F48IiRjvi1SBRJJ/n2G/MpbGbqYIUqNBsfA/6HCMQNR75lVgUtcgJMMdvH6G99zfGX2cHtTB2JJt3W2wJSz7x3kgeouCYwTn88tMaQS1Q3AUXIiZIAEeeJSx4Oi7ojslkVUFVuTLaguqAOzddRlbi0jcnuw1HD6g6umrqitJghAWUc9EyFiZBM2N8THAnq5l2p6XOpWG5DbWM3hQwUeNsXfD8rUWoXqElgunUdygJK7WklzfeBjRw0HOQWo53EGmlY0eDK1JiatN+WojQA24Iu0NGxjzwDk+EZtKjRTDBCGDCoSCO0NIsDdjqNhHVix1DDXPVhUYoyqyK2owImZWCGuTZgGHd4YcUMitOSm2mN57IXSNNhewOLm4WFwIAUxmeNSor7JUqltFZdZHsaVKt2y9xJIbtD0VTs2B+kCU6QSDc6gbR2xcW3Jj07sa8OyrroeQrFQWWNxHf3ycB5z74U26oGpTq7bESQILTt7LTyVlxkULrkFXZS/LOdLLrNxvJ+nfjUwCNZYQOTW85A2xqOGMl6gldrWIi077G1+eM8zVV6gDDuvy+WJyeY2T6RzKKiQhPskg+W/rOF4rfeEVGbSADfyuYA8fpjUUWpamANtiQR7pJtMeGAG4pJWU1s033I5bb48xt7IitnrBT2Gg7+Qv472+eMKuZJUlhPmfKI5g2wVWpNAATtsL/iPx2kch3HDThOby7VoYisREAW0wCTIgaj2TacNijznopb35Qp0ZR2gorRG8EjkN9sfp4fp7JYatjpEgTa5E49EzdR2qaKTCigEA6ec3EeQI2iZxNcWyLU6vWEhkJ0ki0kzusSpAvBHKcUPic36dggbKHGkDkOBAyA5QnzEevP4YJHCiZUOWIsbbxcDzxxW1UgW0TY7Am5F9u7vwy6PZUU6LVTq7WkM2qTqIkBAb+z2pxPCx81i0b3iNLRwc2kNG7ErAHO8wB6nH38XSDpJadoEiO/niqzFNjQ6wU2VVXW1yC0SSIF4Mb4WZQdokGAygjafZuDM88dxOHfEAbXI5Q9JcvwIlwoZRNzJj0J2GN6PAmhj+EAz5jnIiIgWw+4bkQx+8A6pyImPa0s0yBcACYw3bIZcdkEgNYLqN/ADz5YshwmZtvdqkPxFHorz9sqzEzy2Mgz9MaHhVUkaTqkeB+PIYqs1wZE1imCwgkwfZMSDG4m3xxO1OJ1A1CkkjrTDE37JKgxJjaT32xJJC5sgb1p7JA5pKGelqA0spDGARHltjXM03Ux2IBMxB+O/09cMeK9G0SuHpPIVIZrEIykEFlGwImQbmcC57hpc6QvVrbTWRlZP0Z0nWA1oJ2kA4YcFWgKAYm+SUZdNNSotr0wbC0hx5cicbR4/L/PHOUqGoEqEjVpdY3J7LkmfNcHaT4fv6YAShgGe7VkWxpY8bqStNTH88bGfwE9+EuYYJq5yBE+s/AxgrjDyqWnVVqgeiU4+pwur5d55yR9eWHFo0v3qk37/C2o1CiCoX7I5fE8jzMYw4fRrOGqABmYS1jJJuBsdvPGvBMhUzWYCpamntHkTj0rKcPVEhRy5DFcMGawffYp5ZcmgU90T45QoVRqkM8Az71/dP6PiBim6T8WTL0hX1dr2UE2eQBe3IAn0wNnuGLUQh9iYBIJKtyOIXi7u1E0B7SKUAJk7iox3O8Riiaoxl5FTM6brKa1+ldbWpJVAJ0gajJvF9Q8OWG3COlpzLHL6aaN7vaYA9oEg9k7gMNz7WIejk6uYM0/OWaBtJuRFr2G8Y04a5pZlGc6WV1nmDO9xyO4PMbYiZbOaqc1rtCrulwLN06YUGhTAJYKoaO+GN2JB7jEAYiON51qVV6BIAIAiSLLJ28CSN9t73x7NTuom5jEzxiitbMMiwddNaZYC9izvBBE2AXzOLZYoy26Ucb3B2q88RiCGbTJWzRE3EaTAuP2YIpZsEOFJEmRNwtv8AIYZ9JugxoBqlAsygltO1tz34S0mVlGlgoKzewJ7pxmTx5N1oMdmFhdnOsAAWDWIEDmQRe2OKbqIOodk7+UjmO4D44xc6ZWVAjYHn34yVw0SAdIxwMbWi7mR2czwNNmG7bC0DuJiPHF/wTPk0k6rKdmkiCk0m5LLSYjuESZ8MeVtUjTPvWEQZ8D3YvOhnGVC0VqVGVwCoXq2IjYAvsvftiiD5Roc0iYZhaYcQpZjLVlrUiqUqoUMlTVCsFgwZjTb5RuRgHpLxei5qU6TMEqvTRWg+7DnTIBFiDfnqxW8WybZmlEFIMyVN7gkRIPIHzxBcWpvQq1Uco+h6ZkWAJpALAJJJhTJncjFE4yMJb7Knh1cLXFTMmFUEsSAABcnnG0C5PwxVcJpMhpo0kAySTcFVOwiwCE356sTPAiKjo8SRI0xzuV5i3Ke/F3lIvyMgie43j5xifCwU3MN02d9mkO+dNGoVDGoxvon2FuSW9DA8SMTfGukhNanoZTo06wJ0ljZokTAm3hjbj9d61U0aICokGpDbkhWtPOBtJ8sSNRKkmQCxbnbe/wD7SMFic1ZdgvQtbdqqXpFRY0RUWOrkWuunSBN4Ow5YoqIUnQaX3aXUqCACSpiTadQ1WGIHh/BEeQyhpKgNMDVOi08pYX8Dj0Siign7xCnuoSLeur9mDhzUDeyGUBppI81xChQrVNACO0IAzQuykGw9o+z4BLxaZt82KmdQmsaSB5DqJsDpAUxzjn4YN6a8JFQ66UNEewAQZKqzTMK0QY8MTobshNxEX5A22574TMKktNiALSvTl4XTYN1jM4b8cSPUDc77x3Yl83mzlGelUderYmFYEsxAVBBjQQU7Z56pwV0U4rQp0Au7iOsZUYqCpiWcyIiNpG+GPHuOilT7MgtqXUJnYTo5MeWoSB47Yt0y2VNqCoyhVBqqA24Pw6ox/dIMb3GN48f3+GFwctmUIQIoVwoBsq9X2VHkG53u3hGvV+fxxhYuOiAD7tbeGog2uc1T1/Z12lqhm4HsqPqO/H3E3OnSANRgA6ryTA5mcbUaAIomIISoQB364ueVsFcIyhr5jtAkjs7RBi53Psi39rFZaXygDl6lSucGtJTrgHDVytBJtqInvOmSfofSMO0BFRpIiBbx+OAOP1VAy6kgSahtfshNP1ZfjjLgtSoaRqliQ7Mykm2nV2Yv+GMbLOj0Qsx1nUptWeEN4MG5PlHrfHn3HdYzKlUPbvcf0YEb8pYtY3sL4t1Y1XCxsb+lvyxI9NeNtTzIvpUDSbkdkTv6lx/ZwGIBLDSOD60m6NZwUDVWqTpUxAMMANUGkf8AeD8NtQY92GOZoC/WDTVUCJWyFtgqmB/zGOmmToQM1sbdFOj5zed61hqojVU1W0u+rSojmAAScNunmaSrWK0BNRF+9dTA1C623LqojUbKHPvWwllNZn5rr9X0gMx0wzCU+rV4QpAt2gNo1EAyLX78M+h/3h1M0t2uZsCQbecYizpChl0iSAqibRaSO8b+mKzoQWFVhFuqBvaTtPl3YQ1xzC+tdLa2VXXrCYIMSAfIg/ljzzpFwdcvXKpIpVb22RpN9+cYuMvmw9apAtSAknbVeB8Afjie6TZQ16LNa0kcrauXxx6V32lPiapJ8s47JM6T4bC/d3ftxmTG3vCcEU+yhDGHRdJ2MgzBUd149cfoya/iBCxsPkb4kLgN1Q1pJoBDZegVYsRMjTA3AO8d/ph7wNDV001dlV3COVgnS0DnIsb7YGWzKY5GY/zOOBk9L/dlqd5lTEnxwls3SsrUkwfysjef+r0nPNWy1NmzGY1iRGlFQ7NZtNzfTjzjimaNWuijsq5i3cILGCBfSN/PHXEeK5uqCKlRXAPvT6c4kx3Yx4Mrgmqe2UQqNI0gF+ys+YMYvdPx3ADQdSzmYX+NGXPBzeSrxw8VGKU3AYIoLCGGws67GLGOWG/27M0oR6QqiIDoRLd33bQ0+RI8cC9GcgUSozSzMZJ72A7XpML/AGcOixIBjYzi6NoA00WU42Uj4dxHQWH2etrJ3akFBOwm8W78J+lPDmRFrVG0kME0hfZEEgkzchxtuQfXFL0m4l1FMGAJ79oAnv5kR64Cz1dc7QrBeSI4tzvMHz54F4DuiV1hI1SvIoUoqKoKGVJMyvZIYargrJWY8TfFRmKeVMA9XDbSRMQT7W4GFmTpmvQV+TXI3EH8WBm6PahMiO/Tf/XE0b3sH0p0jA83a7ztRFVu0oYTYQFAm0DwA3AxA52toJk6rBlaIPIzHgNxyIIOLvLcGQOwI1GN2F/2b+WIrpPl9Nd13B7UnkCT9TOEWZn6p7WBjaVNw85WjRHVHruxJ11NKjn7OozflhBns2KxZq+ZUuZFnEL/AFVAkDw2wmqUqa6gqr2gOUfDFJwvgtJUAgFiuokDwLd3iMPe86XshEWXXdKeFoErUtL6zFUlgxM/dgXTcWG/PDfrW7z88ALk+qzKHSI01f8AsGGn2tPwL8v8WESMMlEKqG22EPmcyKS6goMUnHq1bT68vjik6F5E0qQZ7sbsfO8j4x6YleMKtXMZemhKqVZmvNlYsZ25jFrw7N6aUWLGTp7lDafhIxbBGA7N1qGZ1gBAdM1U6NO606hA7yTTX9uKDh2U6vLCmJ7C87bWxMdKajNmcmB7zaWHcBUpsY9Afhiyy5ASHIUBZZjbzJ8MWAAuJUjjoEt4hmFo0DWMdkSAfEgfliB4jlzWqdbW0uWI00wCFFrE6omxnDXpj0gWrpoyyULNr/HB5jkLWHOZ5Yls/WauNNI6QCB2TLX0rM+U25YhxEmYgNOitw8QAzPGqbUFNZtBJSmdWkqxMkaQwIE9khj8DhyOE0gBocioLLbdfwmeXjywq4zQWllFNIwaFVRvEyIMnuvOH2Wz0dkrN4mLWA577GbdxxhzFxAewqnSyEhztRGqACnLpzi/ZPK/fhn0Aep1lSpVb2Kcau8SxBPkEx+ZuirLqUEMSdYAB2Bkggd3IYzynE6SIUBDGuJZUEstNBo06Fk6mGn4tizCyh+/JTPjyoxM8aWWcgzUzTyoPIMdj5Iflhfm81pVqaX0JUXzIRW+WM6/Fj12uuCpAPVpoICqQZkwLxpF9uXPBmU4SaQNWupINJneBtrjWPEqi/PDD0jqNAiHRbuk2fpN1NGohBneeYNjYfhNx4DHdLhNSnTBZdyb2ub38oGKQ5Gn9irDSJpqwHf+MfJhiXXiTVFRSw9gGJ2JXz8fnieWNzWitlfgzmkWPDqxfSLAKstPiSAN/DFAyqRA25Hv+RxOdHKDMjDTqqEkCO5YAsJ5k38cVOY6P1qNIGoYMxAM28ywEeXwwp+FkleQwbKt2KZG0Z3Uktet1Z0nuJ/f/TG3RDJGpUdwVK03AHjUKhVB/RCl3PjGM+LqogkiFW8FSD4alABw06PA0k6sKVb2iRN6rmDPfAGkDwJGLsJCWPLXbhS/EMSJIWlvNW1GhogLJBG55zeT4k4+UmDbx/aMTq8aq03cVAToOgdWNepo1AAKoNl3gGDubjDivXWkC9UNTGnUSDqXSo7/AE5wcawcNgsCkk6T1hVzKUQJ0aSx2hQdUf2mAJ8AcfdCgAtRS0mpUaE56JYwf1vhhdwIVs01R0psOtY/esYCqD2dK+/2fTvxu+YymVcfZ9VbMXGpSWANwS5WVB8OWJumHlx0Ccay5QmHQ6sQtWkT/N1CPQm2HiHULTIPz/1wh6PcGegC9U/eVDqIBsIiPW+HyKBAk3P+eBaaNIzyKk2qOvEWphuy3V2/R0OfoAPTCf8AhCykVqcTJUqZ9G/aR6YK4hm1p5o1yZY1erS8XRUESRAElwSfxDDTjNH7TT6yooQrBTQwa25B7IvNiD3WwgU05gnA6rzo0WLBQdMr2m5KsgT58hik4VmaNPUUARVXSB+pJNtoTA/ULlKs101aqhAZW7IAgyV74BMHuOGKGk1PsCVci5gRBB5+RBnvwcjrFFGDzQ9etrzCEj3Kx8LoCY+WPvtafiHz/PGa5kPWVwJXqqjeyBYstLxtJxzpXw+A/wAOM7E0CFXh2l10tMnw/VnENz1dEGPMs3f4YtDw1moIyz1tNdvxz7Sn+uwme8jliWTK1BmatRfcp0wRG4M335YoemHSb7DRVKSanqCADsFgCSBcnyxtxDSisuU27RJMpnA+dpVWP3SU6ramsIBUT5Akn1wq4t0mrZnVUqytMyVpTYKdg4Cw1t5wJm829zVptRLKiFNpDVHdioIsraYgndsYJWLlhHag2F7wY5nfEeJkcOgPytLAYVrwXu35IikFemhZSxgapPhc7nmB8cA5aqlCox1QtME0gTckkA3i+5xkKlUR1aMYusc55X8MC53L1KwQ1B1eg7EcyZucJY3Uhx0PvZFK2taT7i+dUZEKDOuoGIm/Iz5f54f0uJDUENoIvHLl/dPM4heO5R+rpXOl2kGNlUR8GJjzTB/D87UYBy3uib2sIkjvjCJcOBENetTNccxVVXzSnYzJOohoF+y3rBbH5w7KisNRAHWOakwFIuBCkCfYX+9iUqGZSnMm1ps23zk49KyXDeqpwQ1qYAE7GIP1x2GI7D2F550pT3EmqaqVVoqqEJCsotcSLRMAarzZTzvhjQrVqroahVk5ADsne9pJmfZtj5so/wBlQNBYdXBPLU4H0MeTHAPCsvUWoWQuisZbTvTadMODIgnaAMVZaNpGlUnvFkC5aoAwLMALiJMgzEjwHkMef8byFKiabn2W1hZ7lbSDYnff4Ytc9wrMVitTrqbqBYQ28c9JjCHpZw+BSpmprI1VG3gCECgAmwhDgnChbtB5o4H9MAeaw6NdIky7/wCz01IIOpiJG82PZMz3YN4j0qzNY6XqGJkBYWPhfCGooAGkX7MeRJP0BwaMudWqJHPy9cZ75XgUCa71sx4eIkueASuaebJbrHl+pXrDqO5BhQSQSbwYMzii4KXOYRo9kO7b+6qqN/FrHzwoTJq1Ky/ztQMx8FIYW8IWf6xwy4HRLZevUjSHikh5xOkz5sZxsYYZG96xcVLxHGtAmefpTSpNp+9qMxC6o16hqIYiIAhTAs0X2GCs3xZ3y9Ra1LRZgARYiLTcAGTcSRjqrlVbPU+7L0C0X3dgBHohnwOOuKq4yjEgBj57kgfU4oLed0oTVqeFXMZplQ1SKJKiKS9WsFhvpvexOKPh2XSjRdkTQAGIHOwJHm088J+iOUZAs+yAzHvkkhZ8Ikf2Rhj0hqhURtRVILPGxm3aEGcQgki1UaGgTGqjGmIUg2E+HvR+++MM9VZAzgFtNMtEgDlFyRG/dywu4NmcuSdVQuSJBC1JBmeS/UYG45xSgjUxTqPXJmKJvJHstLKtgQTBbc4YYjVmkIeAdAueHtTo0jmaqyqjTTLCxBhme9xqabRJ08sT/FuOVKkkKdTLqVTBhAYvzZm3nljviXE62ZzUZgLC1FCqp7KqFFQ295iCqk7AWGEtVgaruDcuQvgQxAm/s7zgCAiabKbZKkua06piSSCe+xg8xDEYHzWVGv7Nl5ZJipuezFwSTvI+ZxzS4WjNOkDRdlBOlieUdw3PmMUHBwoOlQAAOyAItthYICpI5pRlB9/V1DsrTRFEbS7GBF9qf1wV9mT8P91sL8zXGusBtqpreDdUJ/8A6Y40eX6v+WIsWwuf+FRBWW1S8Df/AG+sWWQ6UhJ7oe3kcUdChUQFWEhbI8z2eStzEcu8Ym+C5hPtdSm8BWpU2HmJuLcsUj5MVLOquR74aD6rPdzxuRdJt7LJkoOIUt0yis6Gm2plUq+m+nYqW0gwJkG/PE8KWrS3s2iZFp7pJEY9H4itOhQqNCoAjbACTpO36Uxe+E3R/hFB8tQYAqzU0lwW3i8CY3xJiMKZDmadVfhccIW5XCwo5OGVFeFcwZNgJPwvgrhmQdiydolphROoiOY90HaWxVZnKZYVgD2wp0aS5A1naSL7wANu1ii4fl1CQtKnTJgtpgfGAJgWwqLBud/2HwT5PiYDcsbfFRifwevVC9b2WjZW9kcoa0nE3nujVfKEmoC1IHdbx3FlHLHrNPMhiezBU6T5wGje9iMflYU2EMBBFwZvMyD8MXiKPLlWSZn5sy8u4flF/nAWZmICKFgQOZPjvj0LKZ/WgU2bTcTvy7+/EvneHChmNBBFM9qmRsGmy78wJwRkMw/WNYnSOXxMYyXvMEuU7KoVI27R/CXNY16ZeSyMFiLDl+3AVY1TUFSmD95BZZ3e8+sg/DBOSqKqq6LAWroJmJVhpue4My2wXmc4lFqpZT92y1Ik+y4uQI5EPGHfbSC9bCCo5ntGEqp2WLllKgECASZKmSAPXEzxEOWqsWYhhpUtuYUCeViTbDrjuerVVOkNTosA2g+2yC7F190CNPqMT3Ha6/dEE+7M9wYEegH0wt+pyt27VRh2gmz70QywymIH3kR5If2zjYSUBHvEAeIJAEGIvPfgfJqWAjsyWb4hyOfccMcik1qdILYEfISOR96PhhWXM8NHvdasjg2N3dfiP2mvH3C6FUW6t9PmSqDefdGKxKApU6FLcBwBbfRq/P5YmeOUR9tpoLqOoEeBqDV9Dh1xaqxzOWSDBYsSDy0sD8SRjaBAvsXzJ1C7yLBs9mjzmik2sBTV/wDuk+uDOMHTReOYt5yD3YX9Fk1ivV2L13+GlQPhgzpVUjLkhu4/Q4MO0tDoXAITo1UDZbUQBIUCOYC/4ifhjLpA5C0VWL6mIOxgBRMDaXn0xxw4CjlMuqsQHVT37kMflbHGY7ecRTMBQR5nVUM+oHxGMqTRuVaEYo2iuEUCoBe4AAWfCxPrhd0goj7Sux00WJ89VvgBh5UWaI7wo5eAJxM8SAeutQs2llbbwaY+eOF+Xoda44W0lTmXzZOaMgEa6hHxVIvythHwo6qhK6ixaFgT627sUvAnRftLkgFVbTqHPU/fteMc9GcmqJ1tlkdm3K/hvOKg8AFIjBcU2yiKiwRcCCY5zbc8zgL+NSMwyqOQaT4mOQ8DjbiFZRTUkzqdJ7IHPnthLl0brqr6o0kJPlBPz1YmoEFV5q0RNWSKrH3q5+SU+/wwNP72wdk0DUnMyRXae/2Kfrj7q/P4n88JlkIeU6GsiJzORL1oV9NVaCMscwC2oHwvhjlumdLSRmEdHBglT5euF+dE11YN1ZWjIfmCKrCB/WG+Fo4cz1zUq0zUNQhvu2AFucae7Gowlo0UT2g7qiqZqnmvuaIaoWhmZjIppM8z7Rt88VNHKrl8uCGlaSExbYSbethhJwnioSqaVHKimVg6RUUSY/rXMHn34+4zxWi9M0K5qZUvsXWdjNip0xPfhhf0b9+SmO6x4Lli1ekW9lCazczqOrSD3mSR/wAryl9wjpblq1c0EeHvC+QuAdMSN8KcjxjJ5OmUSo1R5ksdyYAA+AAxP0hVyznNurGo7FctRMSahsXYCwAB28RjjbrQrxb1qz4WTVZyYCq9RjJj3tI5nkD8sE5mujKrAjsssifxTp5e9NsSlDhdVKdPKmoTUrlqtdtVwv4fUkavGcbh9efakpAVagED8NJOx63Hwx6y3vK4QCnPSDhrVaThReJB3giI572wq4DT66sGN1ZAI/CQIcEfiDAifDFQVIU+GJzhuVCZypBGlx1iDfcw6z5w39s4RiI81O5go4zoQjhkT1NWlewMT4ywi/ePpjI5Mu6V2X7vqdLyRYhgwmZ5Mw9cE8XrPSHWpfTcr+JdyP6wAt54W5ArXLZYN2A4qCL6klXUeuofDCTTDXWmVmFoTpJXNRHqBYRjTpUzPtLr1OYtuTPkBiG4xmJRDG5J/WBgfA/TFv00ovFJQbawB4STf0CnEV0nvXAtC1dI8gIHyAwsO+YAVZANFrm6xppTO8auf6EcoxQ9Ej1mZJ0302Mcp033v+3EzxJCVQC56yI8wZ+WLboMoL7QSADcbEa8cwzQXNPeqceS0OA7AuBXLcTXwqKsc7Unc/NsP+JD/aqcCdNMmI79MHflpv54Q8LQniNSNxUqR5rTpAfIn4nB3FM8RnEvINMmfAITHrjSJ0WKQCdEf0LacubEEVaoiOYqEfTA3SPNMtAiJBChrbS4Wd+Uj54y6GZ6UrkCAtepA7gTP1vgrpBTLU9LTodWVvG8AeUYM7IPuWGUpqaWXnVNNUW2wbVojbwwLTM8UbfsoxA7+xRHyk416KMXoPRJipSqw07kA61PnufU4z+yvS4irEEh0qQf1f2KPhjOo5rKrbRbQT5zZlE8wDHn+WINqDAoCDIaoNu+WHyGL7JUCSX7yT6z5YnOMaqVXUSYLBx3Demw3/4in0wp42cjsAFqiMzR7Fdbl+s6secsThtl8uUprqkAACL4woZLrM7VVZOhmqHzYgfU4c5ot1qqTYXN/wBmGPNCt16EJLxpgdAkwHUxB5ukcu7VjPhmxJ3JLGbz2mOOuleZgKb2ccvBj+WDeHCKKkrJ6sGfQnHK6ACKxmQ2XrzSeP8AftYW9xPyx9fxxzwkhqTxcmsx/urgv7M2JcVYkICrgaMmqNeuvWJM9WabAx3iqYJ8hjdapFUKAulRZgJ+G4iDhWKnbVST/N1P/V8MEVspUldFQKpUsdVx7p5mwg8sVx4gNeY3d4UkjKAcERw/MVBXaosFgWdRHtDUVKjuIZQZ/Sw64stLiGXYUoNRRKq0SpXkw7iLTicyedVwlSmW+7LGLgEX6wLIuCLjyw7znDGBXM0W6tjBIFwRzm4keGL23qRzUZIvXRLeiVbJEgvRFKodixMah4E2xRV+Ghq32mrUV+rUijTUdlSbzIuzd3nhHkauUzjutSmaNaTrAJgn8SsIBXxjGue6D16YihXLwPYqTH6wJIPjgW2LAN9+646u5E8DzxrZysxWyoEXwmWb6KvmDgDo6wfiFRueurA87Sfhjro/0fzK5kVHCUaaDtKrzJuQCOY5knecL+hfaz7tMButibj2p/bgyDlF9a7prS9FAIBkCDz8eWJrilTqWWoFg5du1f2qJ7J58gw/UwTxzp5Qy1RqIVqtVdwogAxIBM/TE7Q6UrxF9ITqK0FFmGVwR2kcHYHk3I489wIKBoO6ts3pKHYqe7aO8emJPhTjKZwI1wTpQ/ontKTfkbHwwd0LzUK+UdpNP2B+hMaT36e/njHO8NLq6apq0CGU3lkM+N4gj08RiGW3e+fL8KhmxCA6VPObRdIIue+fuxEjluR6YlOkKqudCggANq+Kjxw/zlYmvRUwWSmZaNwbLcc4Bws6W8MbX1yiYMNyna++JmvuWjzBVkZygFA594dYII1j52/LFj/B/mNTuTHZYLPgEUD6YiqlEtomB2lAvM3mNz8cVnQzNU6VSpRLgPrm4ttEA4fhyGEWjx0olvTqW3B2A4g3Zs1aooufeogj5p88bZxQ+dUjk5p+fYkf95+GAM7UalxFNEEM4b1AqKTv+Aj4Y14U3WijUJAY1HqN+iW1W+Y35DFjyQ3VZYHNH9FcuNGbC/75oN4jSCJj974aUmGZyo3RmUAXuraufqCcY9HuHJSObVnHaqki4uNC3/fuxnwzPUKFFxUqLKVG2MzMtaN7sB6Y5xWkjUITZ1SzJP1GaGuxqwrjV74DRbuNvjhpm6wXOUeyY1MpIJgakEfEjCLpL0syVVoCsKoiKhBEEd452E3wQ3SZlZnNMPCgjU5AJgj8JvIj1GJZ7zDLz9+ifEd7VQKtPqgwDdkjmfX54T9Laa0zrZWamZJAJ5bj43xll+kNqiMukqVWJ94gn8HLScLOmvS37mjRKSzKWeGFoOkSdM3ifXABpcMp37O9EHgHsX7w6lSirVEzVcxe+kWHvGbY5LQxgG4N/XE5kOmCF704VV91iSLgcwOZw9o5pdIYhtO8wTaxJJ8iMce17TTgnsezkUh6ZXUb2ZvkB+eHWSqf7KZmDSF/QeGJzpVVlQy7FjI8IEfHFHUpVBkoKR92kkHeAu3Zwwj5ba60INvKC4RSimRHvk+ulT9L4Ok/gPwOBOGMdLWHZqd//CTB/wDG9P8AD+/wxNJI0SG9VfADwxSFFNmroQpaKTzED31Am2GufRnRQaNQQAR7O8D9KOW0YWZZmOYpgSNVJz8GHywc1JxftRG9/wAhibEUJB1pYFil3w12USR1bA7GIM9wv+84N4ZxfqmNKoIosYVosCeQJ5d3dgKlRdh70fL54H/i2qLLqTf2Tv3zyv4Ypixxb9SjfhgdiqXinRihmVDexUEQ4kMP7RBJHhhbQq5vJsFqE1qZiXEkgeIJ3tvgehxzMqjUCpWUIR7+1Frybz4YO4d0jelQ0KtRmGwKySNpJAi51b40RiI5SAdD78VIY3M0KZdNuKmhl207sbWmwE9++2JPolkiK9NR2CaLCe4kKL85xpnK+ZzSh83YCdCKIJ8/DDLgVfqKpqG4ChYP4mM3PIBBJ7rYcTQzOXAABQXPBOFrlMoAyBcxUqhdVu1Lgllgns6QfHe2GPTpclTpdbmPbiE0ECqx7kmfiRgGvxBmq61l6o2ZvYTf+aXVM3O5bfC7NcNNQt1iioW9piJNo+GJXY2Jjso1RNhdWZRuU6U12rq1z7o21AcpYcxA8Jm2PTMpmuuprWSFrUgbd4gEj5W8VHjKI8Ao06Y6qnBNyQJOOMrkitQwxHakTzHL6nE0sofq0UiY7rXDsrZms4PZamSFNtJ1mQO69/XDXhL03UaiWJBDW5GTa14gYXZ3KVHq67tbtLueU28gpwdmNS0KYQFOsYgtFwI8jHdiOSyQfNVteCNFF9KapoVNNI6qTDstF77rfY+ndj86OdHhVqKarAruVFjqtZp5Xxb1eGJUpsjgGRYncQNzteQPjjvKZukahhEDsFJ2iezt5HFUeJBYA0d5SJQRq4oGtwmhqlIBQFiPOARuP3nC3jHAKBoVXSmtNgpYGwMgTsZsfA4y6bZx6FMFCUNVokA+zvb5Yl+GpUzBmo5Kr+Nj5dkczGKWB5HELtFPstuEu2luz7BVxPMDcbjvGLHgvBgaVOqQm7CSASZpLJ9HHzOFGToqgKokkjtVDdj3CNoAxTZeiFC8+/sjywuScWco3QjVTnTjglIUqdZAEfVpeBYgkAMbbzj84RxkVFUVpYAaTe4IiCOcGB8MWzZekyMrIjIdwQO/wtjzXpNlfstdWoyqsDpnYGe0s8wOQwQPFGQnUbIh2K6zZomq9Ukwe25BA903+o9ceZZrONmazkWDT6DkBJO2N+L8cqVlCooRGhSqg/P1w4/g94N22q16TFdI0agQG/yw6Nro2l790NgIY5BaNNaYX+caS1tRA5fG/nGGSIz0yDI6x0ET+JSxtMbsOXIYacWylNqoqQoiQFHiDPyI+Ax9SCx2VaIAmNoiPXEpmG26YBSCoUuxBTUNSPBG9hTYcvP4YU9LMhWoL1i1mNJyZUEwpjz9nliky+XuYUEfSDgh8slWmabICIKnwE4GOYtdqNF49imejYJyjmSYeTJvyX9gwR13j+/wxpwnhhy5zNK5AqJ4yGDsNv6uCfsf6P8AdOEYquKVsYQ/KCGyz1EYMaWZGlNAPVGfaLcxeScEP0iqqBaspNjqoi58ZGGvR3OPqq9tvb/Ef0cUdKuxFzPn5HCsTjWCUh8YJ99ihETw0AOUBW6U1lMCo6+dJLemOR0urau1VJPeaKDFrQu9SfD6DB+YpjSLc8Jk+IQsNGIeXoi4Lz95UJU6S1iuoubf8JPl8cBfygqBwwqEkfoKPDaDOPU0HbHr9Bjaqgvb99WHw4+FzQ/hBJdE/YuXlFfpBVYyzv8Aqp49yY4HSF5ILEx4L8wEj4zj16kOy3kfocAvv+t9MVv+IsrpMu0lsDgdCvN16WVIkPEb9hI7t8c/ywqC/WDuui+X0x6FxAQoi1sCVsqhAJVTbmMRux2HGnCGvd6J7YpP7KHTpc9h1q2j+jTv8T3Y5fpY8D78WsPuqf54ssnlULwUQi/uj8sdLw+lNL7tP5w+6Pw+WGD4lHtw/P8AS47Cuq8yik6YVBcVlmInq0/PHNXpO7UyDWt3CnT/AD+eL+rw2jCfdUri/wB2v5YZDhdHs/c0th/Rr3+WCPxGMDWPzHog/juB3XlWW6V1kgdeSP0qaGLczqBPnjKnxc6rVQPJFG239Jj1Wrweh979zS5e4v5Y0ocHoaT9zS/6a/lgP58A04e/d6LvCe4fUvJuNZn7SR1lWYIMaAB5WfHWVr06cXSBcArMWH/E8MemcT4fSDoBSpgf1F/LGdPh1I1L0qf6i9x8Mc/5aM9HIaHah/jO/soSl0pK2DUY/wD1D/ET88FUOlzEb0iQZgoQP/UxbVOFUdJ+5p/qL+WNeG8KokyaNOzH3F7/ACwxmPif9nmgdA5uubyUT/LWblaUj9Fh+3CLpLn/ALYqDsLpMgjVsdxvzjHpNThFAE/dU/1B+WAjwagxSaVPl7oHM92HtxMQk0ab7yuGJ1brzbhxNAWKMSZE8jyO3dh3kOPuqsCtNx7qlz2fD2cXa9GsqCYoU/1cJeJcDoBSRSQHSuw8MPY5sjrIQOa5vNT7dJm36qmL/jt8ern54+/lAxMdVT8ZrGJ8guG+T4DlyBNJPaHLxwvz3C6SkxTUXYWHcRGGcGInb/V6zVrGp0iMx1Q8dNY/XTjTJ9IkVtRo25xVBPzwB9hTTOkT/mcJ66QLSLd5wQw0Z5LhcVT5jiyNUqMARr6qAWHurUmTcWkfHGv8ZjuH66fliKas1hJjGms95+OBOEifqU+PEyNFCl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654" name="AutoShape 6" descr="data:image/jpeg;base64,/9j/4AAQSkZJRgABAQAAAQABAAD/2wCEAAkGBhMRERUUExQWFBUWGR4aGRgYGB8fHhwcIh0cGx4hGBoeGyYfIBwjGx0dHy8gIygpLCwsHB4xNTAqNScrLCkBCQoKDgwOGg8PGi0kHyQ1NS8sNCotLCw0NCwwLCwsLCwsLCwsLCwsLCwvLCwsLCwsLCwsKSwsLCwpLCwsLCwsLP/AABEIAKsA6QMBIgACEQEDEQH/xAAbAAADAQEBAQEAAAAAAAAAAAAEBQYDAgcAAf/EAEwQAAIBAgQCBwUEBAsHAwUAAAECEQMhAAQSMQVBBhMiUWFxgTJCkaGxFCNS0WKSwfAHFRYzQ3KCotLh8SRTY4OTsuKzwtM0VGRzw//EABoBAAMBAQEBAAAAAAAAAAAAAAIDBAUBAAb/xAAyEQABBAAEAggGAwADAAAAAAABAAIDEQQSITETQSJRYXGRodHwBSMyQoHhFFKxFTND/9oADAMBAAIRAxEAPwDGn0jzzAstRYYsLhOVzvHIg40Xjec1drqo29ml+w47zpVShUKATXHaAv2U8PHG1GilQAFUHauTYWjbfHz0s8bPsHn6rTELzzQ1TjGcHuUGHJtFL13bH5Q6T5uJAog84WkP/fGGL5FUMArGrYc5nwGFxoF2gnZe/Ynu/wBMKGJjIvIK7z6ouC7+3+Ls9K66jtdRHiKcDbnOMh0trtYDLxAtpTwG2rBNPhlJidMqUYCDplZG4jvjcWvjallFCajUB1MAqyBcA7ktAANyQeW2C48Z/wDIeJ9UBhI+7yHolv8AKWsTZMqRy7C/4sa0uk9Zp+5yhO86Fj1OvDHMcBp9oCJQ6Rr965I0H3jIZbDlgfLdHKbAdkAsSIZQGgEL9T3HA/yYBqY/M+q9wHnZ3kEGOLVbnqMq3O9Nfzx+pxaq3Z+y5U/8v/zwXmehdFaXWFAYfq47WoQdN4t6+OF9fgeXDEaNo/e5wx8uH5sPifVcEUh2d5L9qNVJvk8qPKn3/wBvHf2ioD/9Flj/AMpv8eMf5PoT2KYYDc9qdz3emBf4mQGTTN57/wBpwQmw9fSfE+q5wpT9w8EbXqkz1mTy42nsMsDnB6zunHLZvtQMpl2GwJFWY5XD92AqXBUMwsAjnIjyucfDgq6hqVrb9psGMRhxoQfE+q4YZSfqHgnD5ltOoZOie+RU+Z14zfNjc5KkI5KXE+fbwtbhFPT7JJnbWTMyLjA9fKIj3pbxIloi21977Y8JsO4UGnxXhDNycPBNRn03XJUjqHfVt8H/AG4JGdIUn7HTF/xV/wD5MIxlqRk6FSO6Z9JY4yRCT2HeOZDkT8Dtg2vw/wDU/k/peMc3WFR1OOsNstpXaQ9b5Q5wKeNNqMZeny/pK/z+83wJlsp1ojtGBPac+Pnj5eEbQ1RfJ2teJ3wvi4Vu7T4r3DmOxCNHSpwZGXpz4Va23/UP0xu3S6pB+4+FWt+04A6toIFeubTPWEDcDmTj962qUI66tbeahvcc7Y8ZcMdcvn+l7hTDmix0oc/0MeVatPqZxi3Setcilbu66tPxnAoypvNWrbuqtj6pwhDtVqSRPtkkWnu7scMmGH2nx/S9w5usImn0vqCOw4Hhman7Zxv/AC5It1dWe8Zhv8OFP8QqAdTVT4hz85xp/J1LE1Kh5+13d9sA6TB9SPhTHqTNenJ1TGZA8MyT9Rj9PTp94zIjl1//AI4CXhA5vUPdNQ259+NqmSZI01anPdjb5Y5xMOTpfj+l7hSgckQP4QXuCKxkiIrwQPG1+/HX8uD/APlf9b/wwBksxUPWBarghqVzpJg9ZIuCI9k+Yw36uv8A/ct8R/8AHjro4TvfiuthlcLACz4tl1BpTsalTlNiig7+U4xqKRSGggG5F48IiRjvi1SBRJJ/n2G/MpbGbqYIUqNBsfA/6HCMQNR75lVgUtcgJMMdvH6G99zfGX2cHtTB2JJt3W2wJSz7x3kgeouCYwTn88tMaQS1Q3AUXIiZIAEeeJSx4Oi7ojslkVUFVuTLaguqAOzddRlbi0jcnuw1HD6g6umrqitJghAWUc9EyFiZBM2N8THAnq5l2p6XOpWG5DbWM3hQwUeNsXfD8rUWoXqElgunUdygJK7WklzfeBjRw0HOQWo53EGmlY0eDK1JiatN+WojQA24Iu0NGxjzwDk+EZtKjRTDBCGDCoSCO0NIsDdjqNhHVix1DDXPVhUYoyqyK2owImZWCGuTZgGHd4YcUMitOSm2mN57IXSNNhewOLm4WFwIAUxmeNSor7JUqltFZdZHsaVKt2y9xJIbtD0VTs2B+kCU6QSDc6gbR2xcW3Jj07sa8OyrroeQrFQWWNxHf3ycB5z74U26oGpTq7bESQILTt7LTyVlxkULrkFXZS/LOdLLrNxvJ+nfjUwCNZYQOTW85A2xqOGMl6gldrWIi077G1+eM8zVV6gDDuvy+WJyeY2T6RzKKiQhPskg+W/rOF4rfeEVGbSADfyuYA8fpjUUWpamANtiQR7pJtMeGAG4pJWU1s033I5bb48xt7IitnrBT2Gg7+Qv472+eMKuZJUlhPmfKI5g2wVWpNAATtsL/iPx2kch3HDThOby7VoYisREAW0wCTIgaj2TacNijznopb35Qp0ZR2gorRG8EjkN9sfp4fp7JYatjpEgTa5E49EzdR2qaKTCigEA6ec3EeQI2iZxNcWyLU6vWEhkJ0ki0kzusSpAvBHKcUPic36dggbKHGkDkOBAyA5QnzEevP4YJHCiZUOWIsbbxcDzxxW1UgW0TY7Am5F9u7vwy6PZUU6LVTq7WkM2qTqIkBAb+z2pxPCx81i0b3iNLRwc2kNG7ErAHO8wB6nH38XSDpJadoEiO/niqzFNjQ6wU2VVXW1yC0SSIF4Mb4WZQdokGAygjafZuDM88dxOHfEAbXI5Q9JcvwIlwoZRNzJj0J2GN6PAmhj+EAz5jnIiIgWw+4bkQx+8A6pyImPa0s0yBcACYw3bIZcdkEgNYLqN/ADz5YshwmZtvdqkPxFHorz9sqzEzy2Mgz9MaHhVUkaTqkeB+PIYqs1wZE1imCwgkwfZMSDG4m3xxO1OJ1A1CkkjrTDE37JKgxJjaT32xJJC5sgb1p7JA5pKGelqA0spDGARHltjXM03Ux2IBMxB+O/09cMeK9G0SuHpPIVIZrEIykEFlGwImQbmcC57hpc6QvVrbTWRlZP0Z0nWA1oJ2kA4YcFWgKAYm+SUZdNNSotr0wbC0hx5cicbR4/L/PHOUqGoEqEjVpdY3J7LkmfNcHaT4fv6YAShgGe7VkWxpY8bqStNTH88bGfwE9+EuYYJq5yBE+s/AxgrjDyqWnVVqgeiU4+pwur5d55yR9eWHFo0v3qk37/C2o1CiCoX7I5fE8jzMYw4fRrOGqABmYS1jJJuBsdvPGvBMhUzWYCpamntHkTj0rKcPVEhRy5DFcMGawffYp5ZcmgU90T45QoVRqkM8Az71/dP6PiBim6T8WTL0hX1dr2UE2eQBe3IAn0wNnuGLUQh9iYBIJKtyOIXi7u1E0B7SKUAJk7iox3O8Riiaoxl5FTM6brKa1+ldbWpJVAJ0gajJvF9Q8OWG3COlpzLHL6aaN7vaYA9oEg9k7gMNz7WIejk6uYM0/OWaBtJuRFr2G8Y04a5pZlGc6WV1nmDO9xyO4PMbYiZbOaqc1rtCrulwLN06YUGhTAJYKoaO+GN2JB7jEAYiON51qVV6BIAIAiSLLJ28CSN9t73x7NTuom5jEzxiitbMMiwddNaZYC9izvBBE2AXzOLZYoy26Ucb3B2q88RiCGbTJWzRE3EaTAuP2YIpZsEOFJEmRNwtv8AIYZ9JugxoBqlAsygltO1tz34S0mVlGlgoKzewJ7pxmTx5N1oMdmFhdnOsAAWDWIEDmQRe2OKbqIOodk7+UjmO4D44xc6ZWVAjYHn34yVw0SAdIxwMbWi7mR2czwNNmG7bC0DuJiPHF/wTPk0k6rKdmkiCk0m5LLSYjuESZ8MeVtUjTPvWEQZ8D3YvOhnGVC0VqVGVwCoXq2IjYAvsvftiiD5Roc0iYZhaYcQpZjLVlrUiqUqoUMlTVCsFgwZjTb5RuRgHpLxei5qU6TMEqvTRWg+7DnTIBFiDfnqxW8WybZmlEFIMyVN7gkRIPIHzxBcWpvQq1Uco+h6ZkWAJpALAJJJhTJncjFE4yMJb7Knh1cLXFTMmFUEsSAABcnnG0C5PwxVcJpMhpo0kAySTcFVOwiwCE356sTPAiKjo8SRI0xzuV5i3Ke/F3lIvyMgie43j5xifCwU3MN02d9mkO+dNGoVDGoxvon2FuSW9DA8SMTfGukhNanoZTo06wJ0ljZokTAm3hjbj9d61U0aICokGpDbkhWtPOBtJ8sSNRKkmQCxbnbe/wD7SMFic1ZdgvQtbdqqXpFRY0RUWOrkWuunSBN4Ow5YoqIUnQaX3aXUqCACSpiTadQ1WGIHh/BEeQyhpKgNMDVOi08pYX8Dj0Siign7xCnuoSLeur9mDhzUDeyGUBppI81xChQrVNACO0IAzQuykGw9o+z4BLxaZt82KmdQmsaSB5DqJsDpAUxzjn4YN6a8JFQ66UNEewAQZKqzTMK0QY8MTobshNxEX5A22574TMKktNiALSvTl4XTYN1jM4b8cSPUDc77x3Yl83mzlGelUderYmFYEsxAVBBjQQU7Z56pwV0U4rQp0Au7iOsZUYqCpiWcyIiNpG+GPHuOilT7MgtqXUJnYTo5MeWoSB47Yt0y2VNqCoyhVBqqA24Pw6ox/dIMb3GN48f3+GFwctmUIQIoVwoBsq9X2VHkG53u3hGvV+fxxhYuOiAD7tbeGog2uc1T1/Z12lqhm4HsqPqO/H3E3OnSANRgA6ryTA5mcbUaAIomIISoQB364ueVsFcIyhr5jtAkjs7RBi53Psi39rFZaXygDl6lSucGtJTrgHDVytBJtqInvOmSfofSMO0BFRpIiBbx+OAOP1VAy6kgSahtfshNP1ZfjjLgtSoaRqliQ7Mykm2nV2Yv+GMbLOj0Qsx1nUptWeEN4MG5PlHrfHn3HdYzKlUPbvcf0YEb8pYtY3sL4t1Y1XCxsb+lvyxI9NeNtTzIvpUDSbkdkTv6lx/ZwGIBLDSOD60m6NZwUDVWqTpUxAMMANUGkf8AeD8NtQY92GOZoC/WDTVUCJWyFtgqmB/zGOmmToQM1sbdFOj5zed61hqojVU1W0u+rSojmAAScNunmaSrWK0BNRF+9dTA1C623LqojUbKHPvWwllNZn5rr9X0gMx0wzCU+rV4QpAt2gNo1EAyLX78M+h/3h1M0t2uZsCQbecYizpChl0iSAqibRaSO8b+mKzoQWFVhFuqBvaTtPl3YQ1xzC+tdLa2VXXrCYIMSAfIg/ljzzpFwdcvXKpIpVb22RpN9+cYuMvmw9apAtSAknbVeB8Afjie6TZQ16LNa0kcrauXxx6V32lPiapJ8s47JM6T4bC/d3ftxmTG3vCcEU+yhDGHRdJ2MgzBUd149cfoya/iBCxsPkb4kLgN1Q1pJoBDZegVYsRMjTA3AO8d/ph7wNDV001dlV3COVgnS0DnIsb7YGWzKY5GY/zOOBk9L/dlqd5lTEnxwls3SsrUkwfysjef+r0nPNWy1NmzGY1iRGlFQ7NZtNzfTjzjimaNWuijsq5i3cILGCBfSN/PHXEeK5uqCKlRXAPvT6c4kx3Yx4Mrgmqe2UQqNI0gF+ys+YMYvdPx3ADQdSzmYX+NGXPBzeSrxw8VGKU3AYIoLCGGws67GLGOWG/27M0oR6QqiIDoRLd33bQ0+RI8cC9GcgUSozSzMZJ72A7XpML/AGcOixIBjYzi6NoA00WU42Uj4dxHQWH2etrJ3akFBOwm8W78J+lPDmRFrVG0kME0hfZEEgkzchxtuQfXFL0m4l1FMGAJ79oAnv5kR64Cz1dc7QrBeSI4tzvMHz54F4DuiV1hI1SvIoUoqKoKGVJMyvZIYargrJWY8TfFRmKeVMA9XDbSRMQT7W4GFmTpmvQV+TXI3EH8WBm6PahMiO/Tf/XE0b3sH0p0jA83a7ztRFVu0oYTYQFAm0DwA3AxA52toJk6rBlaIPIzHgNxyIIOLvLcGQOwI1GN2F/2b+WIrpPl9Nd13B7UnkCT9TOEWZn6p7WBjaVNw85WjRHVHruxJ11NKjn7OozflhBns2KxZq+ZUuZFnEL/AFVAkDw2wmqUqa6gqr2gOUfDFJwvgtJUAgFiuokDwLd3iMPe86XshEWXXdKeFoErUtL6zFUlgxM/dgXTcWG/PDfrW7z88ALk+qzKHSI01f8AsGGn2tPwL8v8WESMMlEKqG22EPmcyKS6goMUnHq1bT68vjik6F5E0qQZ7sbsfO8j4x6YleMKtXMZemhKqVZmvNlYsZ25jFrw7N6aUWLGTp7lDafhIxbBGA7N1qGZ1gBAdM1U6NO606hA7yTTX9uKDh2U6vLCmJ7C87bWxMdKajNmcmB7zaWHcBUpsY9Afhiyy5ASHIUBZZjbzJ8MWAAuJUjjoEt4hmFo0DWMdkSAfEgfliB4jlzWqdbW0uWI00wCFFrE6omxnDXpj0gWrpoyyULNr/HB5jkLWHOZ5Yls/WauNNI6QCB2TLX0rM+U25YhxEmYgNOitw8QAzPGqbUFNZtBJSmdWkqxMkaQwIE9khj8DhyOE0gBocioLLbdfwmeXjywq4zQWllFNIwaFVRvEyIMnuvOH2Wz0dkrN4mLWA577GbdxxhzFxAewqnSyEhztRGqACnLpzi/ZPK/fhn0Aep1lSpVb2Kcau8SxBPkEx+ZuirLqUEMSdYAB2Bkggd3IYzynE6SIUBDGuJZUEstNBo06Fk6mGn4tizCyh+/JTPjyoxM8aWWcgzUzTyoPIMdj5Iflhfm81pVqaX0JUXzIRW+WM6/Fj12uuCpAPVpoICqQZkwLxpF9uXPBmU4SaQNWupINJneBtrjWPEqi/PDD0jqNAiHRbuk2fpN1NGohBneeYNjYfhNx4DHdLhNSnTBZdyb2ub38oGKQ5Gn9irDSJpqwHf+MfJhiXXiTVFRSw9gGJ2JXz8fnieWNzWitlfgzmkWPDqxfSLAKstPiSAN/DFAyqRA25Hv+RxOdHKDMjDTqqEkCO5YAsJ5k38cVOY6P1qNIGoYMxAM28ywEeXwwp+FkleQwbKt2KZG0Z3Uktet1Z0nuJ/f/TG3RDJGpUdwVK03AHjUKhVB/RCl3PjGM+LqogkiFW8FSD4alABw06PA0k6sKVb2iRN6rmDPfAGkDwJGLsJCWPLXbhS/EMSJIWlvNW1GhogLJBG55zeT4k4+UmDbx/aMTq8aq03cVAToOgdWNepo1AAKoNl3gGDubjDivXWkC9UNTGnUSDqXSo7/AE5wcawcNgsCkk6T1hVzKUQJ0aSx2hQdUf2mAJ8AcfdCgAtRS0mpUaE56JYwf1vhhdwIVs01R0psOtY/esYCqD2dK+/2fTvxu+YymVcfZ9VbMXGpSWANwS5WVB8OWJumHlx0Ccay5QmHQ6sQtWkT/N1CPQm2HiHULTIPz/1wh6PcGegC9U/eVDqIBsIiPW+HyKBAk3P+eBaaNIzyKk2qOvEWphuy3V2/R0OfoAPTCf8AhCykVqcTJUqZ9G/aR6YK4hm1p5o1yZY1erS8XRUESRAElwSfxDDTjNH7TT6yooQrBTQwa25B7IvNiD3WwgU05gnA6rzo0WLBQdMr2m5KsgT58hik4VmaNPUUARVXSB+pJNtoTA/ULlKs101aqhAZW7IAgyV74BMHuOGKGk1PsCVci5gRBB5+RBnvwcjrFFGDzQ9etrzCEj3Kx8LoCY+WPvtafiHz/PGa5kPWVwJXqqjeyBYstLxtJxzpXw+A/wAOM7E0CFXh2l10tMnw/VnENz1dEGPMs3f4YtDw1moIyz1tNdvxz7Sn+uwme8jliWTK1BmatRfcp0wRG4M335YoemHSb7DRVKSanqCADsFgCSBcnyxtxDSisuU27RJMpnA+dpVWP3SU6ramsIBUT5Akn1wq4t0mrZnVUqytMyVpTYKdg4Cw1t5wJm829zVptRLKiFNpDVHdioIsraYgndsYJWLlhHag2F7wY5nfEeJkcOgPytLAYVrwXu35IikFemhZSxgapPhc7nmB8cA5aqlCox1QtME0gTckkA3i+5xkKlUR1aMYusc55X8MC53L1KwQ1B1eg7EcyZucJY3Uhx0PvZFK2taT7i+dUZEKDOuoGIm/Iz5f54f0uJDUENoIvHLl/dPM4heO5R+rpXOl2kGNlUR8GJjzTB/D87UYBy3uib2sIkjvjCJcOBENetTNccxVVXzSnYzJOohoF+y3rBbH5w7KisNRAHWOakwFIuBCkCfYX+9iUqGZSnMm1ps23zk49KyXDeqpwQ1qYAE7GIP1x2GI7D2F550pT3EmqaqVVoqqEJCsotcSLRMAarzZTzvhjQrVqroahVk5ADsne9pJmfZtj5so/wBlQNBYdXBPLU4H0MeTHAPCsvUWoWQuisZbTvTadMODIgnaAMVZaNpGlUnvFkC5aoAwLMALiJMgzEjwHkMef8byFKiabn2W1hZ7lbSDYnff4Ytc9wrMVitTrqbqBYQ28c9JjCHpZw+BSpmprI1VG3gCECgAmwhDgnChbtB5o4H9MAeaw6NdIky7/wCz01IIOpiJG82PZMz3YN4j0qzNY6XqGJkBYWPhfCGooAGkX7MeRJP0BwaMudWqJHPy9cZ75XgUCa71sx4eIkueASuaebJbrHl+pXrDqO5BhQSQSbwYMzii4KXOYRo9kO7b+6qqN/FrHzwoTJq1Ky/ztQMx8FIYW8IWf6xwy4HRLZevUjSHikh5xOkz5sZxsYYZG96xcVLxHGtAmefpTSpNp+9qMxC6o16hqIYiIAhTAs0X2GCs3xZ3y9Ra1LRZgARYiLTcAGTcSRjqrlVbPU+7L0C0X3dgBHohnwOOuKq4yjEgBj57kgfU4oLed0oTVqeFXMZplQ1SKJKiKS9WsFhvpvexOKPh2XSjRdkTQAGIHOwJHm088J+iOUZAs+yAzHvkkhZ8Ikf2Rhj0hqhURtRVILPGxm3aEGcQgki1UaGgTGqjGmIUg2E+HvR+++MM9VZAzgFtNMtEgDlFyRG/dywu4NmcuSdVQuSJBC1JBmeS/UYG45xSgjUxTqPXJmKJvJHstLKtgQTBbc4YYjVmkIeAdAueHtTo0jmaqyqjTTLCxBhme9xqabRJ08sT/FuOVKkkKdTLqVTBhAYvzZm3nljviXE62ZzUZgLC1FCqp7KqFFQ295iCqk7AWGEtVgaruDcuQvgQxAm/s7zgCAiabKbZKkua06piSSCe+xg8xDEYHzWVGv7Nl5ZJipuezFwSTvI+ZxzS4WjNOkDRdlBOlieUdw3PmMUHBwoOlQAAOyAItthYICpI5pRlB9/V1DsrTRFEbS7GBF9qf1wV9mT8P91sL8zXGusBtqpreDdUJ/8A6Y40eX6v+WIsWwuf+FRBWW1S8Df/AG+sWWQ6UhJ7oe3kcUdChUQFWEhbI8z2eStzEcu8Ym+C5hPtdSm8BWpU2HmJuLcsUj5MVLOquR74aD6rPdzxuRdJt7LJkoOIUt0yis6Gm2plUq+m+nYqW0gwJkG/PE8KWrS3s2iZFp7pJEY9H4itOhQqNCoAjbACTpO36Uxe+E3R/hFB8tQYAqzU0lwW3i8CY3xJiMKZDmadVfhccIW5XCwo5OGVFeFcwZNgJPwvgrhmQdiydolphROoiOY90HaWxVZnKZYVgD2wp0aS5A1naSL7wANu1ii4fl1CQtKnTJgtpgfGAJgWwqLBud/2HwT5PiYDcsbfFRifwevVC9b2WjZW9kcoa0nE3nujVfKEmoC1IHdbx3FlHLHrNPMhiezBU6T5wGje9iMflYU2EMBBFwZvMyD8MXiKPLlWSZn5sy8u4flF/nAWZmICKFgQOZPjvj0LKZ/WgU2bTcTvy7+/EvneHChmNBBFM9qmRsGmy78wJwRkMw/WNYnSOXxMYyXvMEuU7KoVI27R/CXNY16ZeSyMFiLDl+3AVY1TUFSmD95BZZ3e8+sg/DBOSqKqq6LAWroJmJVhpue4My2wXmc4lFqpZT92y1Ik+y4uQI5EPGHfbSC9bCCo5ntGEqp2WLllKgECASZKmSAPXEzxEOWqsWYhhpUtuYUCeViTbDrjuerVVOkNTosA2g+2yC7F190CNPqMT3Ha6/dEE+7M9wYEegH0wt+pyt27VRh2gmz70QywymIH3kR5If2zjYSUBHvEAeIJAEGIvPfgfJqWAjsyWb4hyOfccMcik1qdILYEfISOR96PhhWXM8NHvdasjg2N3dfiP2mvH3C6FUW6t9PmSqDefdGKxKApU6FLcBwBbfRq/P5YmeOUR9tpoLqOoEeBqDV9Dh1xaqxzOWSDBYsSDy0sD8SRjaBAvsXzJ1C7yLBs9mjzmik2sBTV/wDuk+uDOMHTReOYt5yD3YX9Fk1ivV2L13+GlQPhgzpVUjLkhu4/Q4MO0tDoXAITo1UDZbUQBIUCOYC/4ifhjLpA5C0VWL6mIOxgBRMDaXn0xxw4CjlMuqsQHVT37kMflbHGY7ecRTMBQR5nVUM+oHxGMqTRuVaEYo2iuEUCoBe4AAWfCxPrhd0goj7Sux00WJ89VvgBh5UWaI7wo5eAJxM8SAeutQs2llbbwaY+eOF+Xoda44W0lTmXzZOaMgEa6hHxVIvythHwo6qhK6ixaFgT627sUvAnRftLkgFVbTqHPU/fteMc9GcmqJ1tlkdm3K/hvOKg8AFIjBcU2yiKiwRcCCY5zbc8zgL+NSMwyqOQaT4mOQ8DjbiFZRTUkzqdJ7IHPnthLl0brqr6o0kJPlBPz1YmoEFV5q0RNWSKrH3q5+SU+/wwNP72wdk0DUnMyRXae/2Kfrj7q/P4n88JlkIeU6GsiJzORL1oV9NVaCMscwC2oHwvhjlumdLSRmEdHBglT5euF+dE11YN1ZWjIfmCKrCB/WG+Fo4cz1zUq0zUNQhvu2AFucae7Gowlo0UT2g7qiqZqnmvuaIaoWhmZjIppM8z7Rt88VNHKrl8uCGlaSExbYSbethhJwnioSqaVHKimVg6RUUSY/rXMHn34+4zxWi9M0K5qZUvsXWdjNip0xPfhhf0b9+SmO6x4Lli1ekW9lCazczqOrSD3mSR/wAryl9wjpblq1c0EeHvC+QuAdMSN8KcjxjJ5OmUSo1R5ksdyYAA+AAxP0hVyznNurGo7FctRMSahsXYCwAB28RjjbrQrxb1qz4WTVZyYCq9RjJj3tI5nkD8sE5mujKrAjsssifxTp5e9NsSlDhdVKdPKmoTUrlqtdtVwv4fUkavGcbh9efakpAVagED8NJOx63Hwx6y3vK4QCnPSDhrVaThReJB3giI572wq4DT66sGN1ZAI/CQIcEfiDAifDFQVIU+GJzhuVCZypBGlx1iDfcw6z5w39s4RiI81O5go4zoQjhkT1NWlewMT4ywi/ePpjI5Mu6V2X7vqdLyRYhgwmZ5Mw9cE8XrPSHWpfTcr+JdyP6wAt54W5ArXLZYN2A4qCL6klXUeuofDCTTDXWmVmFoTpJXNRHqBYRjTpUzPtLr1OYtuTPkBiG4xmJRDG5J/WBgfA/TFv00ovFJQbawB4STf0CnEV0nvXAtC1dI8gIHyAwsO+YAVZANFrm6xppTO8auf6EcoxQ9Ej1mZJ0302Mcp033v+3EzxJCVQC56yI8wZ+WLboMoL7QSADcbEa8cwzQXNPeqceS0OA7AuBXLcTXwqKsc7Unc/NsP+JD/aqcCdNMmI79MHflpv54Q8LQniNSNxUqR5rTpAfIn4nB3FM8RnEvINMmfAITHrjSJ0WKQCdEf0LacubEEVaoiOYqEfTA3SPNMtAiJBChrbS4Wd+Uj54y6GZ6UrkCAtepA7gTP1vgrpBTLU9LTodWVvG8AeUYM7IPuWGUpqaWXnVNNUW2wbVojbwwLTM8UbfsoxA7+xRHyk416KMXoPRJipSqw07kA61PnufU4z+yvS4irEEh0qQf1f2KPhjOo5rKrbRbQT5zZlE8wDHn+WINqDAoCDIaoNu+WHyGL7JUCSX7yT6z5YnOMaqVXUSYLBx3Demw3/4in0wp42cjsAFqiMzR7Fdbl+s6secsThtl8uUprqkAACL4woZLrM7VVZOhmqHzYgfU4c5ot1qqTYXN/wBmGPNCt16EJLxpgdAkwHUxB5ukcu7VjPhmxJ3JLGbz2mOOuleZgKb2ccvBj+WDeHCKKkrJ6sGfQnHK6ACKxmQ2XrzSeP8AftYW9xPyx9fxxzwkhqTxcmsx/urgv7M2JcVYkICrgaMmqNeuvWJM9WabAx3iqYJ8hjdapFUKAulRZgJ+G4iDhWKnbVST/N1P/V8MEVspUldFQKpUsdVx7p5mwg8sVx4gNeY3d4UkjKAcERw/MVBXaosFgWdRHtDUVKjuIZQZ/Sw64stLiGXYUoNRRKq0SpXkw7iLTicyedVwlSmW+7LGLgEX6wLIuCLjyw7znDGBXM0W6tjBIFwRzm4keGL23qRzUZIvXRLeiVbJEgvRFKodixMah4E2xRV+Ghq32mrUV+rUijTUdlSbzIuzd3nhHkauUzjutSmaNaTrAJgn8SsIBXxjGue6D16YihXLwPYqTH6wJIPjgW2LAN9+646u5E8DzxrZysxWyoEXwmWb6KvmDgDo6wfiFRueurA87Sfhjro/0fzK5kVHCUaaDtKrzJuQCOY5knecL+hfaz7tMButibj2p/bgyDlF9a7prS9FAIBkCDz8eWJrilTqWWoFg5du1f2qJ7J58gw/UwTxzp5Qy1RqIVqtVdwogAxIBM/TE7Q6UrxF9ITqK0FFmGVwR2kcHYHk3I489wIKBoO6ts3pKHYqe7aO8emJPhTjKZwI1wTpQ/ontKTfkbHwwd0LzUK+UdpNP2B+hMaT36e/njHO8NLq6apq0CGU3lkM+N4gj08RiGW3e+fL8KhmxCA6VPObRdIIue+fuxEjluR6YlOkKqudCggANq+Kjxw/zlYmvRUwWSmZaNwbLcc4Bws6W8MbX1yiYMNyna++JmvuWjzBVkZygFA594dYII1j52/LFj/B/mNTuTHZYLPgEUD6YiqlEtomB2lAvM3mNz8cVnQzNU6VSpRLgPrm4ttEA4fhyGEWjx0olvTqW3B2A4g3Zs1aooufeogj5p88bZxQ+dUjk5p+fYkf95+GAM7UalxFNEEM4b1AqKTv+Aj4Y14U3WijUJAY1HqN+iW1W+Y35DFjyQ3VZYHNH9FcuNGbC/75oN4jSCJj974aUmGZyo3RmUAXuraufqCcY9HuHJSObVnHaqki4uNC3/fuxnwzPUKFFxUqLKVG2MzMtaN7sB6Y5xWkjUITZ1SzJP1GaGuxqwrjV74DRbuNvjhpm6wXOUeyY1MpIJgakEfEjCLpL0syVVoCsKoiKhBEEd452E3wQ3SZlZnNMPCgjU5AJgj8JvIj1GJZ7zDLz9+ifEd7VQKtPqgwDdkjmfX54T9Laa0zrZWamZJAJ5bj43xll+kNqiMukqVWJ94gn8HLScLOmvS37mjRKSzKWeGFoOkSdM3ifXABpcMp37O9EHgHsX7w6lSirVEzVcxe+kWHvGbY5LQxgG4N/XE5kOmCF704VV91iSLgcwOZw9o5pdIYhtO8wTaxJJ8iMce17TTgnsezkUh6ZXUb2ZvkB+eHWSqf7KZmDSF/QeGJzpVVlQy7FjI8IEfHFHUpVBkoKR92kkHeAu3Zwwj5ba60INvKC4RSimRHvk+ulT9L4Ok/gPwOBOGMdLWHZqd//CTB/wDG9P8AD+/wxNJI0SG9VfADwxSFFNmroQpaKTzED31Am2GufRnRQaNQQAR7O8D9KOW0YWZZmOYpgSNVJz8GHywc1JxftRG9/wAhibEUJB1pYFil3w12USR1bA7GIM9wv+84N4ZxfqmNKoIosYVosCeQJ5d3dgKlRdh70fL54H/i2qLLqTf2Tv3zyv4Ypixxb9SjfhgdiqXinRihmVDexUEQ4kMP7RBJHhhbQq5vJsFqE1qZiXEkgeIJ3tvgehxzMqjUCpWUIR7+1Frybz4YO4d0jelQ0KtRmGwKySNpJAi51b40RiI5SAdD78VIY3M0KZdNuKmhl207sbWmwE9++2JPolkiK9NR2CaLCe4kKL85xpnK+ZzSh83YCdCKIJ8/DDLgVfqKpqG4ChYP4mM3PIBBJ7rYcTQzOXAABQXPBOFrlMoAyBcxUqhdVu1Lgllgns6QfHe2GPTpclTpdbmPbiE0ECqx7kmfiRgGvxBmq61l6o2ZvYTf+aXVM3O5bfC7NcNNQt1iioW9piJNo+GJXY2Jjso1RNhdWZRuU6U12rq1z7o21AcpYcxA8Jm2PTMpmuuprWSFrUgbd4gEj5W8VHjKI8Ao06Y6qnBNyQJOOMrkitQwxHakTzHL6nE0sofq0UiY7rXDsrZms4PZamSFNtJ1mQO69/XDXhL03UaiWJBDW5GTa14gYXZ3KVHq67tbtLueU28gpwdmNS0KYQFOsYgtFwI8jHdiOSyQfNVteCNFF9KapoVNNI6qTDstF77rfY+ndj86OdHhVqKarAruVFjqtZp5Xxb1eGJUpsjgGRYncQNzteQPjjvKZukahhEDsFJ2iezt5HFUeJBYA0d5SJQRq4oGtwmhqlIBQFiPOARuP3nC3jHAKBoVXSmtNgpYGwMgTsZsfA4y6bZx6FMFCUNVokA+zvb5Yl+GpUzBmo5Kr+Nj5dkczGKWB5HELtFPstuEu2luz7BVxPMDcbjvGLHgvBgaVOqQm7CSASZpLJ9HHzOFGToqgKokkjtVDdj3CNoAxTZeiFC8+/sjywuScWco3QjVTnTjglIUqdZAEfVpeBYgkAMbbzj84RxkVFUVpYAaTe4IiCOcGB8MWzZekyMrIjIdwQO/wtjzXpNlfstdWoyqsDpnYGe0s8wOQwQPFGQnUbIh2K6zZomq9Ukwe25BA903+o9ceZZrONmazkWDT6DkBJO2N+L8cqVlCooRGhSqg/P1w4/g94N22q16TFdI0agQG/yw6Nro2l790NgIY5BaNNaYX+caS1tRA5fG/nGGSIz0yDI6x0ET+JSxtMbsOXIYacWylNqoqQoiQFHiDPyI+Ax9SCx2VaIAmNoiPXEpmG26YBSCoUuxBTUNSPBG9hTYcvP4YU9LMhWoL1i1mNJyZUEwpjz9nliky+XuYUEfSDgh8slWmabICIKnwE4GOYtdqNF49imejYJyjmSYeTJvyX9gwR13j+/wxpwnhhy5zNK5AqJ4yGDsNv6uCfsf6P8AdOEYquKVsYQ/KCGyz1EYMaWZGlNAPVGfaLcxeScEP0iqqBaspNjqoi58ZGGvR3OPqq9tvb/Ef0cUdKuxFzPn5HCsTjWCUh8YJ99ihETw0AOUBW6U1lMCo6+dJLemOR0urau1VJPeaKDFrQu9SfD6DB+YpjSLc8Jk+IQsNGIeXoi4Lz95UJU6S1iuoubf8JPl8cBfygqBwwqEkfoKPDaDOPU0HbHr9Bjaqgvb99WHw4+FzQ/hBJdE/YuXlFfpBVYyzv8Aqp49yY4HSF5ILEx4L8wEj4zj16kOy3kfocAvv+t9MVv+IsrpMu0lsDgdCvN16WVIkPEb9hI7t8c/ywqC/WDuui+X0x6FxAQoi1sCVsqhAJVTbmMRux2HGnCGvd6J7YpP7KHTpc9h1q2j+jTv8T3Y5fpY8D78WsPuqf54ssnlULwUQi/uj8sdLw+lNL7tP5w+6Pw+WGD4lHtw/P8AS47Cuq8yik6YVBcVlmInq0/PHNXpO7UyDWt3CnT/AD+eL+rw2jCfdUri/wB2v5YZDhdHs/c0th/Rr3+WCPxGMDWPzHog/juB3XlWW6V1kgdeSP0qaGLczqBPnjKnxc6rVQPJFG239Jj1Wrweh979zS5e4v5Y0ocHoaT9zS/6a/lgP58A04e/d6LvCe4fUvJuNZn7SR1lWYIMaAB5WfHWVr06cXSBcArMWH/E8MemcT4fSDoBSpgf1F/LGdPh1I1L0qf6i9x8Mc/5aM9HIaHah/jO/soSl0pK2DUY/wD1D/ET88FUOlzEb0iQZgoQP/UxbVOFUdJ+5p/qL+WNeG8KokyaNOzH3F7/ACwxmPif9nmgdA5uubyUT/LWblaUj9Fh+3CLpLn/ALYqDsLpMgjVsdxvzjHpNThFAE/dU/1B+WAjwagxSaVPl7oHM92HtxMQk0ab7yuGJ1brzbhxNAWKMSZE8jyO3dh3kOPuqsCtNx7qlz2fD2cXa9GsqCYoU/1cJeJcDoBSRSQHSuw8MPY5sjrIQOa5vNT7dJm36qmL/jt8ern54+/lAxMdVT8ZrGJ8guG+T4DlyBNJPaHLxwvz3C6SkxTUXYWHcRGGcGInb/V6zVrGp0iMx1Q8dNY/XTjTJ9IkVtRo25xVBPzwB9hTTOkT/mcJ66QLSLd5wQw0Z5LhcVT5jiyNUqMARr6qAWHurUmTcWkfHGv8ZjuH66fliKas1hJjGms95+OBOEifqU+PEyNFCl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139952" y="3645024"/>
            <a:ext cx="1839714" cy="230425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b="1" dirty="0" smtClean="0"/>
              <a:t>1) Wat is het verhaal in deze historische bron? </a:t>
            </a:r>
            <a:br>
              <a:rPr lang="nl-NL" sz="3200" b="1" dirty="0" smtClean="0"/>
            </a:br>
            <a:r>
              <a:rPr lang="nl-NL" sz="3200" b="1" dirty="0" smtClean="0"/>
              <a:t>2) Wat heeft dit met het leenstelsel te maken? 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45259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6626" name="Picture 2" descr="http://upload.wikimedia.org/wikipedia/commons/b/bb/Bayeux_Tapestry%2C_scene_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57" y="1772816"/>
            <a:ext cx="8875043" cy="2182135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1547664" y="4797152"/>
            <a:ext cx="51845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Zoek op met je telefoon (5 min): </a:t>
            </a:r>
          </a:p>
          <a:p>
            <a:pPr algn="ctr">
              <a:buFont typeface="Arial" pitchFamily="34" charset="0"/>
              <a:buChar char="•"/>
            </a:pPr>
            <a:r>
              <a:rPr lang="nl-NL" dirty="0" smtClean="0"/>
              <a:t>Tapijt van </a:t>
            </a:r>
            <a:r>
              <a:rPr lang="nl-NL" dirty="0" err="1" smtClean="0"/>
              <a:t>Bayeux</a:t>
            </a:r>
            <a:endParaRPr lang="nl-NL" dirty="0" smtClean="0"/>
          </a:p>
          <a:p>
            <a:pPr algn="ctr">
              <a:buFont typeface="Arial" pitchFamily="34" charset="0"/>
              <a:buChar char="•"/>
            </a:pPr>
            <a:r>
              <a:rPr lang="nl-NL" dirty="0" smtClean="0"/>
              <a:t>Willem de Veroveraar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Dit bordspel heet ‘</a:t>
            </a:r>
            <a:r>
              <a:rPr lang="nl-NL" dirty="0" err="1" smtClean="0"/>
              <a:t>Feudum</a:t>
            </a:r>
            <a:r>
              <a:rPr lang="nl-NL" dirty="0" smtClean="0"/>
              <a:t>’. Wat zullen de spelregels en het doel van het dit spel zijn?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s://pbs.twimg.com/media/BvMBzWfCQAA7vQo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637984" cy="4642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Succes feodaal stelsel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Vooral in </a:t>
            </a:r>
            <a:r>
              <a:rPr lang="nl-NL" b="1" dirty="0" smtClean="0">
                <a:solidFill>
                  <a:srgbClr val="FF0000"/>
                </a:solidFill>
              </a:rPr>
              <a:t>Frankische rijk</a:t>
            </a:r>
            <a:r>
              <a:rPr lang="nl-NL" dirty="0" smtClean="0"/>
              <a:t>. </a:t>
            </a:r>
          </a:p>
          <a:p>
            <a:r>
              <a:rPr lang="nl-NL" dirty="0" err="1" smtClean="0"/>
              <a:t>Clovis</a:t>
            </a:r>
            <a:r>
              <a:rPr lang="nl-NL" dirty="0" smtClean="0"/>
              <a:t> (6</a:t>
            </a:r>
            <a:r>
              <a:rPr lang="nl-NL" baseline="30000" dirty="0" smtClean="0"/>
              <a:t>e</a:t>
            </a:r>
            <a:r>
              <a:rPr lang="nl-NL" dirty="0" smtClean="0"/>
              <a:t> eeuw)</a:t>
            </a:r>
          </a:p>
          <a:p>
            <a:r>
              <a:rPr lang="nl-NL" dirty="0" smtClean="0"/>
              <a:t>Karel Martel (8</a:t>
            </a:r>
            <a:r>
              <a:rPr lang="nl-NL" baseline="30000" dirty="0" smtClean="0"/>
              <a:t>e</a:t>
            </a:r>
            <a:r>
              <a:rPr lang="nl-NL" dirty="0" smtClean="0"/>
              <a:t> eeuw)</a:t>
            </a:r>
          </a:p>
          <a:p>
            <a:r>
              <a:rPr lang="nl-NL" dirty="0" smtClean="0"/>
              <a:t>Pippijn de Korte (8</a:t>
            </a:r>
            <a:r>
              <a:rPr lang="nl-NL" baseline="30000" dirty="0" smtClean="0"/>
              <a:t>e</a:t>
            </a:r>
            <a:r>
              <a:rPr lang="nl-NL" dirty="0" smtClean="0"/>
              <a:t> eeuw)</a:t>
            </a:r>
          </a:p>
          <a:p>
            <a:r>
              <a:rPr lang="nl-NL" dirty="0" smtClean="0"/>
              <a:t>Karel de Grote (768 – 814 8</a:t>
            </a:r>
            <a:r>
              <a:rPr lang="nl-NL" baseline="30000" dirty="0" smtClean="0"/>
              <a:t>e</a:t>
            </a:r>
            <a:r>
              <a:rPr lang="nl-NL" dirty="0" smtClean="0"/>
              <a:t> en 9</a:t>
            </a:r>
            <a:r>
              <a:rPr lang="nl-NL" baseline="30000" dirty="0" smtClean="0"/>
              <a:t>e</a:t>
            </a:r>
            <a:r>
              <a:rPr lang="nl-NL" dirty="0" smtClean="0"/>
              <a:t> eeuw) </a:t>
            </a:r>
          </a:p>
          <a:p>
            <a:pPr lvl="1"/>
            <a:r>
              <a:rPr lang="nl-NL" dirty="0" smtClean="0"/>
              <a:t>Meest succesvol i.v.m. grote veroveringen mede mogelijk gemaakt door:</a:t>
            </a:r>
          </a:p>
          <a:p>
            <a:pPr lvl="2"/>
            <a:r>
              <a:rPr lang="nl-NL" dirty="0" smtClean="0"/>
              <a:t>Uitvindingen: betere wapens / betere bescherming (schild, maliënkolder) / stijgbeugel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Karel de Grote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nl-NL" dirty="0" smtClean="0"/>
              <a:t>Manier van besturen: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Rijk verdeeld in </a:t>
            </a:r>
            <a:r>
              <a:rPr lang="nl-NL" b="1" u="sng" dirty="0" smtClean="0">
                <a:solidFill>
                  <a:srgbClr val="FF0000"/>
                </a:solidFill>
              </a:rPr>
              <a:t>gouwen </a:t>
            </a:r>
            <a:r>
              <a:rPr lang="nl-NL" dirty="0" smtClean="0"/>
              <a:t>(kleine bestuurseenheden)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Na Karel de Grote: versplintering </a:t>
            </a:r>
            <a:r>
              <a:rPr lang="nl-NL" dirty="0" smtClean="0">
                <a:sym typeface="Wingdings" pitchFamily="2" charset="2"/>
              </a:rPr>
              <a:t> </a:t>
            </a:r>
            <a:endParaRPr lang="nl-NL" dirty="0" smtClean="0"/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Leenmannen gaan leen als bezit beschouwen: dat betekent een einde van het succes van het leenstelsel. 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Gebruik bron 2.</a:t>
            </a:r>
          </a:p>
          <a:p>
            <a:pPr marL="0" indent="0">
              <a:buNone/>
            </a:pPr>
            <a:r>
              <a:rPr lang="nl-NL" dirty="0"/>
              <a:t>Uit deze bron blijkt dat in de late middeleeuwen:</a:t>
            </a:r>
          </a:p>
          <a:p>
            <a:pPr marL="0" indent="0">
              <a:buNone/>
            </a:pPr>
            <a:r>
              <a:rPr lang="nl-NL" dirty="0"/>
              <a:t>1 het feodalisme blijft bestaan en</a:t>
            </a:r>
          </a:p>
          <a:p>
            <a:pPr marL="0" indent="0">
              <a:buNone/>
            </a:pPr>
            <a:r>
              <a:rPr lang="nl-NL" dirty="0"/>
              <a:t>2 de militaire organisatie zich heeft aangepast aan de </a:t>
            </a:r>
            <a:r>
              <a:rPr lang="nl-NL" dirty="0" smtClean="0"/>
              <a:t>nieuwe economische </a:t>
            </a:r>
            <a:r>
              <a:rPr lang="nl-NL" dirty="0"/>
              <a:t>omstandigheden van die </a:t>
            </a:r>
            <a:r>
              <a:rPr lang="nl-NL" dirty="0" smtClean="0"/>
              <a:t>tijd </a:t>
            </a:r>
            <a:r>
              <a:rPr lang="nl-NL" i="1" dirty="0" smtClean="0">
                <a:solidFill>
                  <a:srgbClr val="FF0000"/>
                </a:solidFill>
              </a:rPr>
              <a:t>(LET OP: DIT STUKJE KOMT TERUG IN HOOFDSTUK 4)</a:t>
            </a:r>
            <a:endParaRPr lang="nl-NL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/>
              <a:t>2p </a:t>
            </a:r>
            <a:r>
              <a:rPr lang="nl-NL" dirty="0" smtClean="0"/>
              <a:t>Toon </a:t>
            </a:r>
            <a:r>
              <a:rPr lang="nl-NL" dirty="0"/>
              <a:t>de juistheid van beide conclusies 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921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b="1" dirty="0"/>
              <a:t>bron 2</a:t>
            </a:r>
          </a:p>
          <a:p>
            <a:pPr marL="0" indent="0">
              <a:buNone/>
            </a:pPr>
            <a:r>
              <a:rPr lang="nl-NL" dirty="0"/>
              <a:t>In 1348 sluiten de Prince of Wales (de Engelse troonopvolger) en Sir Henry </a:t>
            </a:r>
            <a:r>
              <a:rPr lang="nl-NL" dirty="0" err="1"/>
              <a:t>Eam</a:t>
            </a:r>
            <a:r>
              <a:rPr lang="nl-NL" dirty="0"/>
              <a:t> </a:t>
            </a:r>
            <a:r>
              <a:rPr lang="nl-NL" dirty="0" smtClean="0"/>
              <a:t>een overeenkomst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/>
              <a:t>Toekenning voor de duur van het leven aan Sir Henry </a:t>
            </a:r>
            <a:r>
              <a:rPr lang="nl-NL" dirty="0" err="1"/>
              <a:t>Eam</a:t>
            </a:r>
            <a:r>
              <a:rPr lang="nl-NL" dirty="0"/>
              <a:t> van een jaarlijkse</a:t>
            </a:r>
          </a:p>
          <a:p>
            <a:pPr marL="0" indent="0">
              <a:buNone/>
            </a:pPr>
            <a:r>
              <a:rPr lang="nl-NL" dirty="0"/>
              <a:t>rente ter waarde van 100 mark. De rente wordt in gelijke delen met Pasen en</a:t>
            </a:r>
          </a:p>
          <a:p>
            <a:pPr marL="0" indent="0">
              <a:buNone/>
            </a:pPr>
            <a:r>
              <a:rPr lang="nl-NL" dirty="0"/>
              <a:t>het St.-Michielsfeest (29 september) uitbetaald. (…) De genoemde Sir Henry</a:t>
            </a:r>
          </a:p>
          <a:p>
            <a:pPr marL="0" indent="0">
              <a:buNone/>
            </a:pPr>
            <a:r>
              <a:rPr lang="nl-NL" dirty="0"/>
              <a:t>(…) bood zich vrijwillig aan en beloofde zich zijn leven lang in dienst te stellen</a:t>
            </a:r>
          </a:p>
          <a:p>
            <a:pPr marL="0" indent="0">
              <a:buNone/>
            </a:pPr>
            <a:r>
              <a:rPr lang="nl-NL" dirty="0"/>
              <a:t>van de prins, en hem te vergezellen waarheen de prins maar wil (…), zowel in</a:t>
            </a:r>
          </a:p>
          <a:p>
            <a:pPr marL="0" indent="0">
              <a:buNone/>
            </a:pPr>
            <a:r>
              <a:rPr lang="nl-NL" dirty="0"/>
              <a:t>tijden van vrede als in tijden van oorlog. Hij zal voor hem tegen iedereen</a:t>
            </a:r>
          </a:p>
          <a:p>
            <a:pPr marL="0" indent="0">
              <a:buNone/>
            </a:pPr>
            <a:r>
              <a:rPr lang="nl-NL" dirty="0"/>
              <a:t>vechten (…), wanneer de prins strijdt voor de verdediging van zijn eigen</a:t>
            </a:r>
          </a:p>
          <a:p>
            <a:pPr marL="0" indent="0">
              <a:buNone/>
            </a:pPr>
            <a:r>
              <a:rPr lang="nl-NL" dirty="0"/>
              <a:t>gebieden. De prins van zijn kant wil Sir Henry graag een dusdanige beloning</a:t>
            </a:r>
          </a:p>
          <a:p>
            <a:pPr marL="0" indent="0">
              <a:buNone/>
            </a:pPr>
            <a:r>
              <a:rPr lang="nl-NL" dirty="0"/>
              <a:t>geven dat hij vast aan zijn hof wordt verbonden.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0427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Antwoord examenvraag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maximumscore 2 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Kern van een juist antwoord is: </a:t>
            </a:r>
          </a:p>
          <a:p>
            <a:pPr marL="0" indent="0">
              <a:buNone/>
            </a:pPr>
            <a:r>
              <a:rPr lang="nl-NL" dirty="0"/>
              <a:t>Uit deze bron blijkt dat: </a:t>
            </a:r>
          </a:p>
          <a:p>
            <a:pPr marL="0" indent="0">
              <a:buNone/>
            </a:pPr>
            <a:r>
              <a:rPr lang="nl-NL" dirty="0"/>
              <a:t>• de prins van Wales zijn dienaren een belofte van persoonlijke dienst/trouw laat afleggen (waaruit blijkt dat het feodalisme blijft bestaan) 1 </a:t>
            </a:r>
          </a:p>
          <a:p>
            <a:pPr marL="0" indent="0">
              <a:buNone/>
            </a:pPr>
            <a:r>
              <a:rPr lang="nl-NL" dirty="0"/>
              <a:t>• Sir Henry </a:t>
            </a:r>
            <a:r>
              <a:rPr lang="nl-NL" dirty="0" err="1"/>
              <a:t>Eam</a:t>
            </a:r>
            <a:r>
              <a:rPr lang="nl-NL" dirty="0"/>
              <a:t> wordt beloond met geld (en niet met een leen, waaruit blijkt dat de militaire organisatie zich heeft aangepast aan de opbloei van de handel/de geldeconomie) 1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724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Romeinse rijk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library.thinkquest.org/22866/Dutch/Plaatjes/Rmmpad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5905500" cy="4524375"/>
          </a:xfrm>
          <a:prstGeom prst="rect">
            <a:avLst/>
          </a:prstGeom>
          <a:noFill/>
        </p:spPr>
      </p:pic>
      <p:sp>
        <p:nvSpPr>
          <p:cNvPr id="5" name="Toelichting met afgeronde rechthoek 4"/>
          <p:cNvSpPr/>
          <p:nvPr/>
        </p:nvSpPr>
        <p:spPr>
          <a:xfrm>
            <a:off x="4283968" y="1916832"/>
            <a:ext cx="2160240" cy="720080"/>
          </a:xfrm>
          <a:prstGeom prst="wedgeRoundRectCallout">
            <a:avLst>
              <a:gd name="adj1" fmla="val -121097"/>
              <a:gd name="adj2" fmla="val 2695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Centraal bestuur in Rome</a:t>
            </a:r>
            <a:endParaRPr lang="nl-NL" dirty="0"/>
          </a:p>
        </p:txBody>
      </p:sp>
      <p:sp>
        <p:nvSpPr>
          <p:cNvPr id="7" name="Toelichting met afgeronde rechthoek 6"/>
          <p:cNvSpPr/>
          <p:nvPr/>
        </p:nvSpPr>
        <p:spPr>
          <a:xfrm>
            <a:off x="5364088" y="4077072"/>
            <a:ext cx="1296144" cy="648072"/>
          </a:xfrm>
          <a:prstGeom prst="wedgeRoundRectCallout">
            <a:avLst>
              <a:gd name="adj1" fmla="val -96992"/>
              <a:gd name="adj2" fmla="val -61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provincies</a:t>
            </a:r>
            <a:endParaRPr lang="nl-NL" dirty="0"/>
          </a:p>
        </p:txBody>
      </p:sp>
      <p:sp>
        <p:nvSpPr>
          <p:cNvPr id="8" name="Rechteraccolade 7"/>
          <p:cNvSpPr/>
          <p:nvPr/>
        </p:nvSpPr>
        <p:spPr>
          <a:xfrm>
            <a:off x="6588224" y="1772816"/>
            <a:ext cx="792088" cy="4032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7380312" y="3212976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r>
              <a:rPr lang="nl-NL" dirty="0" smtClean="0"/>
              <a:t>Zorgen voor Bestuur &amp;</a:t>
            </a:r>
          </a:p>
          <a:p>
            <a:pPr algn="ctr"/>
            <a:r>
              <a:rPr lang="nl-NL" dirty="0" smtClean="0"/>
              <a:t>Rechtspraak</a:t>
            </a:r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</p:txBody>
      </p:sp>
      <p:sp>
        <p:nvSpPr>
          <p:cNvPr id="10" name="Rechthoek 9"/>
          <p:cNvSpPr/>
          <p:nvPr/>
        </p:nvSpPr>
        <p:spPr>
          <a:xfrm>
            <a:off x="7380312" y="4437112"/>
            <a:ext cx="13681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Romeinse rijk was een beschaving</a:t>
            </a:r>
            <a:endParaRPr lang="nl-NL" dirty="0"/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7956376" y="41490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Middeleeuwen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http://library.thinkquest.org/22866/Dutch/Plaatjes/Rmmpad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5905500" cy="4524375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 rot="1492558">
            <a:off x="332578" y="2993492"/>
            <a:ext cx="6227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u="sng" dirty="0" smtClean="0">
                <a:solidFill>
                  <a:srgbClr val="FFFF00"/>
                </a:solidFill>
              </a:rPr>
              <a:t>ROMEINSE EENHEID</a:t>
            </a:r>
            <a:endParaRPr lang="nl-NL" sz="5400" b="1" u="sng" dirty="0">
              <a:solidFill>
                <a:srgbClr val="FFFF00"/>
              </a:solidFill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755576" y="1772816"/>
            <a:ext cx="5112568" cy="39604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611560" y="1772816"/>
            <a:ext cx="5256584" cy="410445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516216" y="1556792"/>
            <a:ext cx="25202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Verval Romeins bestuur </a:t>
            </a:r>
          </a:p>
          <a:p>
            <a:endParaRPr lang="nl-NL" b="1" dirty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 </a:t>
            </a:r>
          </a:p>
          <a:p>
            <a:endParaRPr lang="nl-NL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nl-NL" sz="2000" dirty="0" smtClean="0">
                <a:sym typeface="Wingdings" pitchFamily="2" charset="2"/>
              </a:rPr>
              <a:t>Militaire veiligheid = weg (forten)</a:t>
            </a:r>
          </a:p>
          <a:p>
            <a:pPr>
              <a:buFont typeface="Arial" pitchFamily="34" charset="0"/>
              <a:buChar char="•"/>
            </a:pPr>
            <a:r>
              <a:rPr lang="nl-NL" sz="2000" dirty="0" smtClean="0">
                <a:sym typeface="Wingdings" pitchFamily="2" charset="2"/>
              </a:rPr>
              <a:t>Wegen werden niet onderhouden</a:t>
            </a:r>
          </a:p>
          <a:p>
            <a:pPr>
              <a:buFont typeface="Arial" pitchFamily="34" charset="0"/>
              <a:buChar char="•"/>
            </a:pPr>
            <a:r>
              <a:rPr lang="nl-NL" sz="2000" dirty="0" smtClean="0">
                <a:sym typeface="Wingdings" pitchFamily="2" charset="2"/>
              </a:rPr>
              <a:t>Geen rechtspraak en wetten</a:t>
            </a:r>
          </a:p>
          <a:p>
            <a:endParaRPr lang="nl-NL" sz="2000" dirty="0" smtClean="0">
              <a:sym typeface="Wingdings" pitchFamily="2" charset="2"/>
            </a:endParaRPr>
          </a:p>
          <a:p>
            <a:endParaRPr lang="nl-NL" sz="2000" dirty="0" smtClean="0">
              <a:sym typeface="Wingdings" pitchFamily="2" charset="2"/>
            </a:endParaRPr>
          </a:p>
          <a:p>
            <a:r>
              <a:rPr lang="nl-NL" sz="2000" dirty="0" smtClean="0">
                <a:sym typeface="Wingdings" pitchFamily="2" charset="2"/>
              </a:rPr>
              <a:t>Rondtrekkende bendes hadden vrij spel. </a:t>
            </a:r>
            <a:endParaRPr lang="nl-NL" sz="2000" dirty="0"/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7524328" y="4437112"/>
            <a:ext cx="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Onzeker bestaan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 smtClean="0"/>
              <a:t>Onzekerheid </a:t>
            </a:r>
            <a:r>
              <a:rPr lang="nl-NL" dirty="0" smtClean="0">
                <a:sym typeface="Wingdings" pitchFamily="2" charset="2"/>
              </a:rPr>
              <a:t> </a:t>
            </a:r>
          </a:p>
          <a:p>
            <a:pPr>
              <a:buNone/>
            </a:pPr>
            <a:r>
              <a:rPr lang="nl-NL" i="1" dirty="0" smtClean="0">
                <a:sym typeface="Wingdings" pitchFamily="2" charset="2"/>
              </a:rPr>
              <a:t>1) Ontstaan van hofstelsel (par. 3.1) = sociaaleconomisch gevolg</a:t>
            </a:r>
          </a:p>
          <a:p>
            <a:pPr>
              <a:buNone/>
            </a:pPr>
            <a:r>
              <a:rPr lang="nl-NL" sz="3600" dirty="0" smtClean="0">
                <a:sym typeface="Wingdings" pitchFamily="2" charset="2"/>
              </a:rPr>
              <a:t>2)ontstaan van afhankelijke relaties tussen </a:t>
            </a:r>
            <a:r>
              <a:rPr lang="nl-NL" sz="3600" b="1" dirty="0" smtClean="0">
                <a:sym typeface="Wingdings" pitchFamily="2" charset="2"/>
              </a:rPr>
              <a:t>hogere</a:t>
            </a:r>
            <a:r>
              <a:rPr lang="nl-NL" sz="3600" dirty="0" smtClean="0">
                <a:sym typeface="Wingdings" pitchFamily="2" charset="2"/>
              </a:rPr>
              <a:t> en </a:t>
            </a:r>
            <a:r>
              <a:rPr lang="nl-NL" sz="3600" b="1" dirty="0" smtClean="0">
                <a:sym typeface="Wingdings" pitchFamily="2" charset="2"/>
              </a:rPr>
              <a:t>lagere </a:t>
            </a:r>
            <a:r>
              <a:rPr lang="nl-NL" sz="3600" dirty="0" smtClean="0">
                <a:sym typeface="Wingdings" pitchFamily="2" charset="2"/>
              </a:rPr>
              <a:t>machthebbers = </a:t>
            </a:r>
          </a:p>
          <a:p>
            <a:pPr>
              <a:buNone/>
            </a:pPr>
            <a:r>
              <a:rPr lang="nl-NL" sz="3600" i="1" dirty="0" smtClean="0">
                <a:sym typeface="Wingdings" pitchFamily="2" charset="2"/>
              </a:rPr>
              <a:t>	</a:t>
            </a:r>
            <a:r>
              <a:rPr lang="nl-NL" sz="3000" i="1" dirty="0" smtClean="0">
                <a:sym typeface="Wingdings" pitchFamily="2" charset="2"/>
              </a:rPr>
              <a:t>politiek-bestuurlijk gevolg</a:t>
            </a:r>
          </a:p>
          <a:p>
            <a:pPr>
              <a:buNone/>
            </a:pPr>
            <a:endParaRPr lang="nl-NL" dirty="0">
              <a:sym typeface="Wingdings" pitchFamily="2" charset="2"/>
            </a:endParaRPr>
          </a:p>
          <a:p>
            <a:pPr>
              <a:buNone/>
            </a:pPr>
            <a:endParaRPr lang="nl-NL" dirty="0" smtClean="0">
              <a:sym typeface="Wingdings" pitchFamily="2" charset="2"/>
            </a:endParaRP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		</a:t>
            </a:r>
            <a:r>
              <a:rPr lang="nl-NL" dirty="0" smtClean="0">
                <a:solidFill>
                  <a:srgbClr val="FF0000"/>
                </a:solidFill>
                <a:sym typeface="Wingdings" pitchFamily="2" charset="2"/>
              </a:rPr>
              <a:t>Feodalisme / leenstelsel / vazalliteit</a:t>
            </a:r>
          </a:p>
          <a:p>
            <a:pPr>
              <a:buNone/>
            </a:pPr>
            <a:r>
              <a:rPr lang="nl-NL" sz="1800" dirty="0">
                <a:sym typeface="Wingdings" pitchFamily="2" charset="2"/>
              </a:rPr>
              <a:t>	</a:t>
            </a:r>
            <a:r>
              <a:rPr lang="nl-NL" sz="1800" dirty="0" smtClean="0">
                <a:sym typeface="Wingdings" pitchFamily="2" charset="2"/>
              </a:rPr>
              <a:t>		(</a:t>
            </a:r>
            <a:r>
              <a:rPr lang="nl-NL" sz="1800" dirty="0" err="1" smtClean="0">
                <a:sym typeface="Wingdings" pitchFamily="2" charset="2"/>
              </a:rPr>
              <a:t>feudum</a:t>
            </a:r>
            <a:r>
              <a:rPr lang="nl-NL" sz="1800" dirty="0" smtClean="0">
                <a:sym typeface="Wingdings" pitchFamily="2" charset="2"/>
              </a:rPr>
              <a:t> = leen)</a:t>
            </a:r>
            <a:endParaRPr lang="nl-NL" sz="1800" dirty="0">
              <a:sym typeface="Wingdings" pitchFamily="2" charset="2"/>
            </a:endParaRPr>
          </a:p>
        </p:txBody>
      </p:sp>
      <p:sp>
        <p:nvSpPr>
          <p:cNvPr id="4" name="Rechteraccolade 3"/>
          <p:cNvSpPr/>
          <p:nvPr/>
        </p:nvSpPr>
        <p:spPr>
          <a:xfrm rot="5400000">
            <a:off x="3738192" y="806424"/>
            <a:ext cx="1307576" cy="7416824"/>
          </a:xfrm>
          <a:prstGeom prst="rightBrac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l-NL" sz="3200" b="1" u="sng" dirty="0" smtClean="0"/>
              <a:t>Het feodale stelsel</a:t>
            </a:r>
            <a:r>
              <a:rPr lang="nl-NL" sz="3200" b="1" dirty="0" smtClean="0"/>
              <a:t/>
            </a:r>
            <a:br>
              <a:rPr lang="nl-NL" sz="3200" b="1" dirty="0" smtClean="0"/>
            </a:br>
            <a:r>
              <a:rPr lang="nl-NL" sz="3200" b="1" dirty="0" smtClean="0"/>
              <a:t>afhankelijkheidsrelatie tussen leenheer en leenman(</a:t>
            </a:r>
            <a:r>
              <a:rPr lang="nl-NL" sz="3200" b="1" dirty="0" err="1" smtClean="0"/>
              <a:t>nen</a:t>
            </a:r>
            <a:r>
              <a:rPr lang="nl-NL" sz="3200" b="1" dirty="0" smtClean="0"/>
              <a:t>)</a:t>
            </a:r>
            <a:endParaRPr lang="nl-NL" sz="3200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b="1" dirty="0" smtClean="0"/>
              <a:t>Leenheer</a:t>
            </a:r>
          </a:p>
          <a:p>
            <a:pPr>
              <a:buNone/>
            </a:pPr>
            <a:r>
              <a:rPr lang="nl-NL" dirty="0" smtClean="0">
                <a:solidFill>
                  <a:srgbClr val="FF0000"/>
                </a:solidFill>
              </a:rPr>
              <a:t>Geeft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g</a:t>
            </a:r>
            <a:r>
              <a:rPr lang="nl-NL" dirty="0" smtClean="0"/>
              <a:t>ouw (bestuursambt, bezit (grond/kasteel), titel)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b="1" dirty="0" smtClean="0"/>
              <a:t>Leenheer</a:t>
            </a:r>
          </a:p>
          <a:p>
            <a:pPr>
              <a:buNone/>
            </a:pPr>
            <a:r>
              <a:rPr lang="nl-NL" dirty="0" smtClean="0">
                <a:solidFill>
                  <a:srgbClr val="00B050"/>
                </a:solidFill>
              </a:rPr>
              <a:t>Krijgt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trouw = raad (advies) en daad (hulp bij oorlog)</a:t>
            </a:r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b="1" dirty="0" smtClean="0"/>
              <a:t>Leenman(</a:t>
            </a:r>
            <a:r>
              <a:rPr lang="nl-NL" b="1" dirty="0" err="1" smtClean="0"/>
              <a:t>nen</a:t>
            </a:r>
            <a:r>
              <a:rPr lang="nl-NL" b="1" dirty="0" smtClean="0"/>
              <a:t>)</a:t>
            </a:r>
          </a:p>
          <a:p>
            <a:pPr>
              <a:buNone/>
            </a:pPr>
            <a:r>
              <a:rPr lang="nl-NL" dirty="0" smtClean="0">
                <a:solidFill>
                  <a:srgbClr val="00B050"/>
                </a:solidFill>
              </a:rPr>
              <a:t>Krijgt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gouw</a:t>
            </a:r>
          </a:p>
          <a:p>
            <a:pPr>
              <a:buNone/>
            </a:pPr>
            <a:endParaRPr lang="nl-NL" dirty="0" smtClean="0">
              <a:sym typeface="Wingdings" pitchFamily="2" charset="2"/>
            </a:endParaRPr>
          </a:p>
          <a:p>
            <a:pPr>
              <a:buNone/>
            </a:pPr>
            <a:endParaRPr lang="nl-NL" dirty="0" smtClean="0">
              <a:sym typeface="Wingdings" pitchFamily="2" charset="2"/>
            </a:endParaRPr>
          </a:p>
          <a:p>
            <a:pPr>
              <a:buNone/>
            </a:pPr>
            <a:endParaRPr lang="nl-NL" dirty="0" smtClean="0">
              <a:sym typeface="Wingdings" pitchFamily="2" charset="2"/>
            </a:endParaRPr>
          </a:p>
          <a:p>
            <a:pPr>
              <a:buNone/>
            </a:pPr>
            <a:endParaRPr lang="nl-NL" dirty="0" smtClean="0">
              <a:sym typeface="Wingdings" pitchFamily="2" charset="2"/>
            </a:endParaRPr>
          </a:p>
          <a:p>
            <a:pPr>
              <a:buNone/>
            </a:pPr>
            <a:r>
              <a:rPr lang="nl-NL" b="1" dirty="0" smtClean="0">
                <a:sym typeface="Wingdings" pitchFamily="2" charset="2"/>
              </a:rPr>
              <a:t>Leenman(</a:t>
            </a:r>
            <a:r>
              <a:rPr lang="nl-NL" b="1" dirty="0" err="1" smtClean="0">
                <a:sym typeface="Wingdings" pitchFamily="2" charset="2"/>
              </a:rPr>
              <a:t>nen</a:t>
            </a:r>
            <a:r>
              <a:rPr lang="nl-NL" b="1" dirty="0" smtClean="0">
                <a:sym typeface="Wingdings" pitchFamily="2" charset="2"/>
              </a:rPr>
              <a:t>)</a:t>
            </a:r>
          </a:p>
          <a:p>
            <a:pPr>
              <a:buNone/>
            </a:pPr>
            <a:r>
              <a:rPr lang="nl-NL" dirty="0" smtClean="0">
                <a:solidFill>
                  <a:srgbClr val="FF0000"/>
                </a:solidFill>
                <a:sym typeface="Wingdings" pitchFamily="2" charset="2"/>
              </a:rPr>
              <a:t>Geeft</a:t>
            </a:r>
            <a:r>
              <a:rPr lang="nl-NL" dirty="0" smtClean="0">
                <a:sym typeface="Wingdings" pitchFamily="2" charset="2"/>
              </a:rPr>
              <a:t>  trouw = raad en daad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Waarom eigenlijk een leenstelsel als vorm </a:t>
            </a:r>
            <a:r>
              <a:rPr lang="nl-NL" smtClean="0"/>
              <a:t>van bestuur?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!!!!</a:t>
            </a:r>
            <a:r>
              <a:rPr lang="nl-NL" b="1" dirty="0" smtClean="0"/>
              <a:t>Belangrijkste reden</a:t>
            </a:r>
            <a:r>
              <a:rPr lang="nl-NL" dirty="0" smtClean="0"/>
              <a:t>!!!!: </a:t>
            </a:r>
          </a:p>
          <a:p>
            <a:pPr marL="0" indent="0">
              <a:buNone/>
            </a:pPr>
            <a:r>
              <a:rPr lang="nl-NL" dirty="0" smtClean="0"/>
              <a:t>Economische omstandigheden van de vroege middeleeuwen =</a:t>
            </a:r>
          </a:p>
          <a:p>
            <a:pPr marL="0" indent="0">
              <a:buNone/>
            </a:pPr>
            <a:r>
              <a:rPr lang="nl-NL" sz="3600" b="1" u="sng" dirty="0" smtClean="0">
                <a:solidFill>
                  <a:srgbClr val="FF0000"/>
                </a:solidFill>
              </a:rPr>
              <a:t>GEBREK AAN GELD(SYSTEEM)</a:t>
            </a:r>
          </a:p>
          <a:p>
            <a:pPr marL="0" indent="0">
              <a:buNone/>
            </a:pPr>
            <a:r>
              <a:rPr lang="nl-NL" dirty="0" smtClean="0"/>
              <a:t>Mensen die je voor je laat werken moeten toch beloond worden: dus via een leen kon dit bewerkstelligd worden.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32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2" name="Picture 4" descr="Feud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548680"/>
            <a:ext cx="9216657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nieuwsbronnen.com/tenbunderen/leenstel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692696"/>
            <a:ext cx="10081120" cy="5688632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251520" y="620688"/>
            <a:ext cx="8892480" cy="3456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251520" y="4149080"/>
            <a:ext cx="6624736" cy="223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275856" y="1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Leenstelsel / feodale stelsel = Paragraaf 3.3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876256" y="4797152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Hofstelsel = Paragraaf 3.1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iddeleeuwigheden.nl/images/img006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357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632</Words>
  <Application>Microsoft Office PowerPoint</Application>
  <PresentationFormat>Diavoorstelling (4:3)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Office-thema</vt:lpstr>
      <vt:lpstr>Paragraaf 3.3 Het feodale stelsel</vt:lpstr>
      <vt:lpstr>Romeinse rijk</vt:lpstr>
      <vt:lpstr>Middeleeuwen</vt:lpstr>
      <vt:lpstr>Onzeker bestaan</vt:lpstr>
      <vt:lpstr>Het feodale stelsel afhankelijkheidsrelatie tussen leenheer en leenman(nen)</vt:lpstr>
      <vt:lpstr>Waarom eigenlijk een leenstelsel als vorm van bestuur? </vt:lpstr>
      <vt:lpstr>PowerPoint-presentatie</vt:lpstr>
      <vt:lpstr>PowerPoint-presentatie</vt:lpstr>
      <vt:lpstr>PowerPoint-presentatie</vt:lpstr>
      <vt:lpstr>Zie je de symboliek en de handelingen in deze historische bron? = leenstelsel</vt:lpstr>
      <vt:lpstr>Zie je de symboliek en de handelingen in deze historische bron? = leenstelsel</vt:lpstr>
      <vt:lpstr>1) Wat is het verhaal in deze historische bron?  2) Wat heeft dit met het leenstelsel te maken? </vt:lpstr>
      <vt:lpstr>Dit bordspel heet ‘Feudum’. Wat zullen de spelregels en het doel van het dit spel zijn? </vt:lpstr>
      <vt:lpstr>Succes feodaal stelsel</vt:lpstr>
      <vt:lpstr>Karel de Grote</vt:lpstr>
      <vt:lpstr>examenvraag</vt:lpstr>
      <vt:lpstr>BRON</vt:lpstr>
      <vt:lpstr>Antwoord examenvraag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Paragraaf 3.3 Het feodale stelsel</dc:title>
  <dc:creator>Kristel Biemans</dc:creator>
  <cp:lastModifiedBy>Biemans, KJA (Kristel)</cp:lastModifiedBy>
  <cp:revision>32</cp:revision>
  <dcterms:created xsi:type="dcterms:W3CDTF">2013-01-17T09:50:01Z</dcterms:created>
  <dcterms:modified xsi:type="dcterms:W3CDTF">2016-04-28T08:50:36Z</dcterms:modified>
</cp:coreProperties>
</file>